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charts/colors2.xml" ContentType="application/vnd.ms-office.chartcolorstyl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olors1.xml" ContentType="application/vnd.ms-office.chartcolorstyle+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charts/style1.xml" ContentType="application/vnd.ms-office.chart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0" r:id="rId1"/>
  </p:sldMasterIdLst>
  <p:notesMasterIdLst>
    <p:notesMasterId r:id="rId22"/>
  </p:notesMasterIdLst>
  <p:sldIdLst>
    <p:sldId id="256" r:id="rId2"/>
    <p:sldId id="288" r:id="rId3"/>
    <p:sldId id="295" r:id="rId4"/>
    <p:sldId id="275" r:id="rId5"/>
    <p:sldId id="307" r:id="rId6"/>
    <p:sldId id="309" r:id="rId7"/>
    <p:sldId id="325" r:id="rId8"/>
    <p:sldId id="322" r:id="rId9"/>
    <p:sldId id="310" r:id="rId10"/>
    <p:sldId id="321" r:id="rId11"/>
    <p:sldId id="320" r:id="rId12"/>
    <p:sldId id="315" r:id="rId13"/>
    <p:sldId id="313" r:id="rId14"/>
    <p:sldId id="314" r:id="rId15"/>
    <p:sldId id="312" r:id="rId16"/>
    <p:sldId id="316" r:id="rId17"/>
    <p:sldId id="323" r:id="rId18"/>
    <p:sldId id="324" r:id="rId19"/>
    <p:sldId id="326" r:id="rId20"/>
    <p:sldId id="271" r:id="rId21"/>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620"/>
    <p:restoredTop sz="94249" autoAdjust="0"/>
  </p:normalViewPr>
  <p:slideViewPr>
    <p:cSldViewPr snapToGrid="0" snapToObjects="1">
      <p:cViewPr>
        <p:scale>
          <a:sx n="72" d="100"/>
          <a:sy n="72" d="100"/>
        </p:scale>
        <p:origin x="-1762" y="-44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about:blank" TargetMode="External"/></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oleObject" Target="about:blank"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solidFill>
                  <a:srgbClr val="7030A0"/>
                </a:solidFill>
                <a:latin typeface="Bookman Old Style" panose="02050604050505020204" pitchFamily="18" charset="0"/>
              </a:rPr>
              <a:t>ELL</a:t>
            </a:r>
            <a:r>
              <a:rPr lang="en-US" baseline="0">
                <a:solidFill>
                  <a:srgbClr val="7030A0"/>
                </a:solidFill>
                <a:latin typeface="Bookman Old Style" panose="02050604050505020204" pitchFamily="18" charset="0"/>
              </a:rPr>
              <a:t> By Population</a:t>
            </a:r>
            <a:endParaRPr lang="en-US">
              <a:solidFill>
                <a:srgbClr val="7030A0"/>
              </a:solidFill>
              <a:latin typeface="Bookman Old Style" panose="02050604050505020204" pitchFamily="18" charset="0"/>
            </a:endParaRPr>
          </a:p>
        </c:rich>
      </c:tx>
      <c:layout/>
      <c:spPr>
        <a:noFill/>
        <a:ln>
          <a:noFill/>
        </a:ln>
        <a:effectLst/>
      </c:spPr>
    </c:title>
    <c:view3D>
      <c:rotX val="30"/>
      <c:depthPercent val="100"/>
      <c:perspective val="30"/>
    </c:view3D>
    <c:floor>
      <c:spPr>
        <a:noFill/>
        <a:ln>
          <a:noFill/>
        </a:ln>
        <a:effectLst/>
        <a:sp3d/>
      </c:spPr>
    </c:floor>
    <c:sideWall>
      <c:spPr>
        <a:noFill/>
        <a:ln>
          <a:noFill/>
        </a:ln>
        <a:effectLst/>
        <a:sp3d/>
      </c:spPr>
    </c:sideWall>
    <c:backWall>
      <c:spPr>
        <a:noFill/>
        <a:ln>
          <a:noFill/>
        </a:ln>
        <a:effectLst/>
        <a:sp3d/>
      </c:spPr>
    </c:backWall>
    <c:plotArea>
      <c:layout/>
      <c:pie3DChart>
        <c:varyColors val="1"/>
        <c:ser>
          <c:idx val="0"/>
          <c:order val="0"/>
          <c:dPt>
            <c:idx val="0"/>
            <c:spPr>
              <a:solidFill>
                <a:schemeClr val="accent1"/>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1-F586-4325-B5F0-6108826C8420}"/>
              </c:ext>
            </c:extLst>
          </c:dPt>
          <c:dPt>
            <c:idx val="1"/>
            <c:spPr>
              <a:solidFill>
                <a:schemeClr val="accent2"/>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3-F586-4325-B5F0-6108826C8420}"/>
              </c:ext>
            </c:extLst>
          </c:dPt>
          <c:dPt>
            <c:idx val="2"/>
            <c:spPr>
              <a:solidFill>
                <a:schemeClr val="accent3"/>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5-F586-4325-B5F0-6108826C8420}"/>
              </c:ext>
            </c:extLst>
          </c:dPt>
          <c:dPt>
            <c:idx val="3"/>
            <c:spPr>
              <a:solidFill>
                <a:schemeClr val="accent4"/>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7-F586-4325-B5F0-6108826C8420}"/>
              </c:ext>
            </c:extLst>
          </c:dPt>
          <c:dPt>
            <c:idx val="4"/>
            <c:spPr>
              <a:solidFill>
                <a:schemeClr val="accent5"/>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9-F586-4325-B5F0-6108826C8420}"/>
              </c:ext>
            </c:extLst>
          </c:dPt>
          <c:dPt>
            <c:idx val="5"/>
            <c:spPr>
              <a:solidFill>
                <a:schemeClr val="accent6"/>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B-F586-4325-B5F0-6108826C8420}"/>
              </c:ext>
            </c:extLst>
          </c:dPt>
          <c:dPt>
            <c:idx val="6"/>
            <c:spPr>
              <a:solidFill>
                <a:schemeClr val="accent1">
                  <a:lumMod val="60000"/>
                </a:schemeClr>
              </a:solidFill>
              <a:ln w="25400">
                <a:solidFill>
                  <a:schemeClr val="lt1"/>
                </a:solidFill>
              </a:ln>
              <a:effectLst/>
              <a:sp3d contourW="25400">
                <a:contourClr>
                  <a:schemeClr val="lt1"/>
                </a:contourClr>
              </a:sp3d>
            </c:spPr>
            <c:extLst xmlns:c16r2="http://schemas.microsoft.com/office/drawing/2015/06/chart">
              <c:ext xmlns:c16="http://schemas.microsoft.com/office/drawing/2014/chart" uri="{C3380CC4-5D6E-409C-BE32-E72D297353CC}">
                <c16:uniqueId val="{0000000D-F586-4325-B5F0-6108826C8420}"/>
              </c:ext>
            </c:extLst>
          </c:dPt>
          <c:dLbls>
            <c:dLbl>
              <c:idx val="0"/>
              <c:layout>
                <c:manualLayout>
                  <c:x val="-0.14917828495872409"/>
                  <c:y val="-0.13650072870809493"/>
                </c:manualLayout>
              </c:layout>
              <c:tx>
                <c:rich>
                  <a:bodyPr/>
                  <a:lstStyle/>
                  <a:p>
                    <a:r>
                      <a:rPr lang="en-US" sz="1400" dirty="0" smtClean="0"/>
                      <a:t>Spanish </a:t>
                    </a:r>
                    <a:r>
                      <a:rPr lang="en-US" sz="1400" dirty="0"/>
                      <a:t>57%</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1-F586-4325-B5F0-6108826C8420}"/>
                </c:ext>
              </c:extLst>
            </c:dLbl>
            <c:dLbl>
              <c:idx val="1"/>
              <c:layout>
                <c:manualLayout>
                  <c:x val="0.15120994332452128"/>
                  <c:y val="-0.18678146414802968"/>
                </c:manualLayout>
              </c:layout>
              <c:tx>
                <c:rich>
                  <a:bodyPr/>
                  <a:lstStyle/>
                  <a:p>
                    <a:r>
                      <a:rPr lang="en-US" sz="1400" dirty="0" smtClean="0"/>
                      <a:t>Albanian  </a:t>
                    </a:r>
                    <a:r>
                      <a:rPr lang="en-US" sz="1400" dirty="0"/>
                      <a:t>9.3%</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3-F586-4325-B5F0-6108826C8420}"/>
                </c:ext>
              </c:extLst>
            </c:dLbl>
            <c:dLbl>
              <c:idx val="2"/>
              <c:layout/>
              <c:tx>
                <c:rich>
                  <a:bodyPr/>
                  <a:lstStyle/>
                  <a:p>
                    <a:r>
                      <a:rPr lang="en-US" sz="1400" dirty="0" smtClean="0"/>
                      <a:t>Polish </a:t>
                    </a:r>
                    <a:r>
                      <a:rPr lang="en-US" sz="1400" dirty="0"/>
                      <a:t>6.6%</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5-F586-4325-B5F0-6108826C8420}"/>
                </c:ext>
              </c:extLst>
            </c:dLbl>
            <c:dLbl>
              <c:idx val="3"/>
              <c:layout>
                <c:manualLayout>
                  <c:x val="3.266483403972216E-2"/>
                  <c:y val="4.2868078842793356E-3"/>
                </c:manualLayout>
              </c:layout>
              <c:tx>
                <c:rich>
                  <a:bodyPr/>
                  <a:lstStyle/>
                  <a:p>
                    <a:r>
                      <a:rPr lang="en-US" sz="1400" dirty="0" smtClean="0"/>
                      <a:t>Arabic  </a:t>
                    </a:r>
                    <a:r>
                      <a:rPr lang="en-US" sz="1400" dirty="0"/>
                      <a:t>6%</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7-F586-4325-B5F0-6108826C8420}"/>
                </c:ext>
              </c:extLst>
            </c:dLbl>
            <c:dLbl>
              <c:idx val="4"/>
              <c:layout>
                <c:manualLayout>
                  <c:x val="4.2478526253676485E-2"/>
                  <c:y val="2.1102864429762228E-2"/>
                </c:manualLayout>
              </c:layout>
              <c:tx>
                <c:rich>
                  <a:bodyPr/>
                  <a:lstStyle/>
                  <a:p>
                    <a:r>
                      <a:rPr lang="en-US" sz="1400" dirty="0" smtClean="0"/>
                      <a:t>Ukrainian </a:t>
                    </a:r>
                    <a:r>
                      <a:rPr lang="en-US" sz="1400" dirty="0"/>
                      <a:t>6%</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9-F586-4325-B5F0-6108826C8420}"/>
                </c:ext>
              </c:extLst>
            </c:dLbl>
            <c:dLbl>
              <c:idx val="5"/>
              <c:layout>
                <c:manualLayout>
                  <c:x val="-5.8185933348433451E-2"/>
                  <c:y val="-1.5438417825635509E-3"/>
                </c:manualLayout>
              </c:layout>
              <c:tx>
                <c:rich>
                  <a:bodyPr/>
                  <a:lstStyle/>
                  <a:p>
                    <a:r>
                      <a:rPr lang="en-US" sz="1400" dirty="0" smtClean="0"/>
                      <a:t>Macedonian4.5</a:t>
                    </a:r>
                    <a:r>
                      <a:rPr lang="en-US" sz="1400" dirty="0"/>
                      <a:t>%</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B-F586-4325-B5F0-6108826C8420}"/>
                </c:ext>
              </c:extLst>
            </c:dLbl>
            <c:dLbl>
              <c:idx val="6"/>
              <c:layout>
                <c:manualLayout>
                  <c:x val="6.6977945791797638E-2"/>
                  <c:y val="-8.1402566716987253E-4"/>
                </c:manualLayout>
              </c:layout>
              <c:tx>
                <c:rich>
                  <a:bodyPr/>
                  <a:lstStyle/>
                  <a:p>
                    <a:r>
                      <a:rPr lang="en-US" sz="1400" dirty="0" smtClean="0"/>
                      <a:t>Turkish </a:t>
                    </a:r>
                    <a:r>
                      <a:rPr lang="en-US" sz="1400" dirty="0"/>
                      <a:t>4.5%</a:t>
                    </a:r>
                  </a:p>
                </c:rich>
              </c:tx>
              <c:showVal val="1"/>
              <c:extLst xmlns:c16r2="http://schemas.microsoft.com/office/drawing/2015/06/chart">
                <c:ext xmlns:c15="http://schemas.microsoft.com/office/drawing/2012/chart" uri="{CE6537A1-D6FC-4f65-9D91-7224C49458BB}">
                  <c15:dlblFieldTable/>
                  <c15:showDataLabelsRange val="0"/>
                </c:ext>
                <c:ext xmlns:c16="http://schemas.microsoft.com/office/drawing/2014/chart" uri="{C3380CC4-5D6E-409C-BE32-E72D297353CC}">
                  <c16:uniqueId val="{0000000D-F586-4325-B5F0-6108826C8420}"/>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showVal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Sheet1!$A$1:$A$7</c:f>
              <c:strCache>
                <c:ptCount val="7"/>
                <c:pt idx="0">
                  <c:v>Spanish </c:v>
                </c:pt>
                <c:pt idx="1">
                  <c:v>Albanian </c:v>
                </c:pt>
                <c:pt idx="2">
                  <c:v>Polsih </c:v>
                </c:pt>
                <c:pt idx="3">
                  <c:v>Arabic</c:v>
                </c:pt>
                <c:pt idx="4">
                  <c:v>Ukranian </c:v>
                </c:pt>
                <c:pt idx="5">
                  <c:v>Macedonian </c:v>
                </c:pt>
                <c:pt idx="6">
                  <c:v>Turkish</c:v>
                </c:pt>
              </c:strCache>
            </c:strRef>
          </c:cat>
          <c:val>
            <c:numRef>
              <c:f>Sheet1!$B$1:$B$7</c:f>
              <c:numCache>
                <c:formatCode>General</c:formatCode>
                <c:ptCount val="7"/>
                <c:pt idx="0">
                  <c:v>190</c:v>
                </c:pt>
                <c:pt idx="1">
                  <c:v>31</c:v>
                </c:pt>
                <c:pt idx="2">
                  <c:v>22</c:v>
                </c:pt>
                <c:pt idx="3">
                  <c:v>20</c:v>
                </c:pt>
                <c:pt idx="4">
                  <c:v>20</c:v>
                </c:pt>
                <c:pt idx="5">
                  <c:v>15</c:v>
                </c:pt>
                <c:pt idx="6">
                  <c:v>15</c:v>
                </c:pt>
              </c:numCache>
            </c:numRef>
          </c:val>
          <c:extLst xmlns:c16r2="http://schemas.microsoft.com/office/drawing/2015/06/chart">
            <c:ext xmlns:c16="http://schemas.microsoft.com/office/drawing/2014/chart" uri="{C3380CC4-5D6E-409C-BE32-E72D297353CC}">
              <c16:uniqueId val="{0000000E-F586-4325-B5F0-6108826C8420}"/>
            </c:ext>
          </c:extLst>
        </c:ser>
      </c:pie3DChart>
      <c:spPr>
        <a:noFill/>
        <a:ln>
          <a:noFill/>
        </a:ln>
        <a:effectLst/>
      </c:spPr>
    </c:plotArea>
    <c:legend>
      <c:legendPos val="b"/>
      <c:layout/>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Growth</a:t>
            </a:r>
            <a:r>
              <a:rPr lang="en-US" baseline="0"/>
              <a:t> of Program</a:t>
            </a:r>
            <a:endParaRPr lang="en-US"/>
          </a:p>
        </c:rich>
      </c:tx>
      <c:layout/>
      <c:spPr>
        <a:noFill/>
        <a:ln>
          <a:noFill/>
        </a:ln>
        <a:effectLst/>
      </c:spPr>
    </c:title>
    <c:plotArea>
      <c:layout>
        <c:manualLayout>
          <c:layoutTarget val="inner"/>
          <c:xMode val="edge"/>
          <c:yMode val="edge"/>
          <c:x val="4.4601786976820983E-2"/>
          <c:y val="0.12196933584300682"/>
          <c:w val="0.95539821302317995"/>
          <c:h val="0.83145851010223126"/>
        </c:manualLayout>
      </c:layout>
      <c:barChart>
        <c:barDir val="col"/>
        <c:grouping val="clustered"/>
        <c:ser>
          <c:idx val="0"/>
          <c:order val="0"/>
          <c:spPr>
            <a:solidFill>
              <a:srgbClr val="7030A0"/>
            </a:solidFill>
            <a:ln w="9525" cap="flat" cmpd="dbl" algn="ctr">
              <a:solidFill>
                <a:srgbClr val="7030A0">
                  <a:alpha val="50000"/>
                </a:srgbClr>
              </a:solidFill>
              <a:round/>
            </a:ln>
            <a:effectLst/>
          </c:spPr>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Val val="1"/>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numRef>
              <c:f>Sheet1!$A$2:$A$6</c:f>
              <c:numCache>
                <c:formatCode>General</c:formatCode>
                <c:ptCount val="5"/>
                <c:pt idx="0">
                  <c:v>2015</c:v>
                </c:pt>
                <c:pt idx="1">
                  <c:v>2016</c:v>
                </c:pt>
                <c:pt idx="2">
                  <c:v>2017</c:v>
                </c:pt>
                <c:pt idx="3">
                  <c:v>2018</c:v>
                </c:pt>
                <c:pt idx="4">
                  <c:v>2019</c:v>
                </c:pt>
              </c:numCache>
            </c:numRef>
          </c:cat>
          <c:val>
            <c:numRef>
              <c:f>Sheet1!$B$2:$B$6</c:f>
              <c:numCache>
                <c:formatCode>General</c:formatCode>
                <c:ptCount val="5"/>
                <c:pt idx="0">
                  <c:v>218</c:v>
                </c:pt>
                <c:pt idx="1">
                  <c:v>237</c:v>
                </c:pt>
                <c:pt idx="2">
                  <c:v>265</c:v>
                </c:pt>
                <c:pt idx="3">
                  <c:v>278</c:v>
                </c:pt>
                <c:pt idx="4">
                  <c:v>332</c:v>
                </c:pt>
              </c:numCache>
            </c:numRef>
          </c:val>
          <c:extLst xmlns:c16r2="http://schemas.microsoft.com/office/drawing/2015/06/chart">
            <c:ext xmlns:c16="http://schemas.microsoft.com/office/drawing/2014/chart" uri="{C3380CC4-5D6E-409C-BE32-E72D297353CC}">
              <c16:uniqueId val="{00000000-129F-4779-BFD4-B962EDBC38A0}"/>
            </c:ext>
          </c:extLst>
        </c:ser>
        <c:dLbls>
          <c:showVal val="1"/>
        </c:dLbls>
        <c:gapWidth val="65"/>
        <c:axId val="73663616"/>
        <c:axId val="73665152"/>
      </c:barChart>
      <c:catAx>
        <c:axId val="73663616"/>
        <c:scaling>
          <c:orientation val="minMax"/>
        </c:scaling>
        <c:axPos val="b"/>
        <c:numFmt formatCode="General" sourceLinked="1"/>
        <c:maj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73665152"/>
        <c:crosses val="autoZero"/>
        <c:auto val="1"/>
        <c:lblAlgn val="ctr"/>
        <c:lblOffset val="100"/>
      </c:catAx>
      <c:valAx>
        <c:axId val="7366515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tickLblPos val="nextTo"/>
        <c:crossAx val="73663616"/>
        <c:crosses val="autoZero"/>
        <c:crossBetween val="between"/>
      </c:valAx>
      <c:spPr>
        <a:noFill/>
        <a:ln>
          <a:noFill/>
        </a:ln>
        <a:effectLst/>
      </c:spPr>
    </c:plotArea>
    <c:plotVisOnly val="1"/>
    <c:dispBlanksAs val="gap"/>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1"/>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F3D456-D8F7-4967-9EC6-598E99F721E5}" type="doc">
      <dgm:prSet loTypeId="urn:microsoft.com/office/officeart/2005/8/layout/process4" loCatId="process" qsTypeId="urn:microsoft.com/office/officeart/2005/8/quickstyle/simple2" qsCatId="simple" csTypeId="urn:microsoft.com/office/officeart/2005/8/colors/accent1_4" csCatId="accent1" phldr="1"/>
      <dgm:spPr/>
      <dgm:t>
        <a:bodyPr/>
        <a:lstStyle/>
        <a:p>
          <a:endParaRPr lang="en-US"/>
        </a:p>
      </dgm:t>
    </dgm:pt>
    <dgm:pt modelId="{B56733D4-F78A-4383-8BA7-D0BDAC7F2856}">
      <dgm:prSet custT="1"/>
      <dgm:spPr/>
      <dgm:t>
        <a:bodyPr/>
        <a:lstStyle/>
        <a:p>
          <a:r>
            <a:rPr lang="en-US" sz="1600" b="1" dirty="0">
              <a:solidFill>
                <a:srgbClr val="7030A0"/>
              </a:solidFill>
            </a:rPr>
            <a:t>Scores from ACCESS for ELLs 2.0 can be used in many ways:</a:t>
          </a:r>
        </a:p>
      </dgm:t>
    </dgm:pt>
    <dgm:pt modelId="{9B358D87-BC42-48F4-BE89-1206CC319821}" type="parTrans" cxnId="{C1C6D5F9-818E-4343-80DC-113447972C88}">
      <dgm:prSet/>
      <dgm:spPr/>
      <dgm:t>
        <a:bodyPr/>
        <a:lstStyle/>
        <a:p>
          <a:endParaRPr lang="en-US"/>
        </a:p>
      </dgm:t>
    </dgm:pt>
    <dgm:pt modelId="{9B02D12A-9CBE-4ED1-B518-568BAE9F6428}" type="sibTrans" cxnId="{C1C6D5F9-818E-4343-80DC-113447972C88}">
      <dgm:prSet/>
      <dgm:spPr/>
      <dgm:t>
        <a:bodyPr/>
        <a:lstStyle/>
        <a:p>
          <a:endParaRPr lang="en-US"/>
        </a:p>
      </dgm:t>
    </dgm:pt>
    <dgm:pt modelId="{9C580D04-28EC-47C7-B931-63F3E34BF6B5}">
      <dgm:prSet/>
      <dgm:spPr/>
      <dgm:t>
        <a:bodyPr/>
        <a:lstStyle/>
        <a:p>
          <a:r>
            <a:rPr lang="en-US" dirty="0">
              <a:solidFill>
                <a:srgbClr val="7030A0"/>
              </a:solidFill>
            </a:rPr>
            <a:t>Districts use the scores to evaluate their language support programs, to monitor student progress in acquiring English, and to determine if a student is eligible to exit an English language support program.</a:t>
          </a:r>
        </a:p>
      </dgm:t>
    </dgm:pt>
    <dgm:pt modelId="{65CA9885-16F6-4798-BADA-C12FC087A855}" type="parTrans" cxnId="{7739164C-EEFC-4F65-ACD3-F2AA2BCED28F}">
      <dgm:prSet/>
      <dgm:spPr/>
      <dgm:t>
        <a:bodyPr/>
        <a:lstStyle/>
        <a:p>
          <a:endParaRPr lang="en-US"/>
        </a:p>
      </dgm:t>
    </dgm:pt>
    <dgm:pt modelId="{ACCEE665-10C3-47E6-ACA2-29DCE8D3FFE7}" type="sibTrans" cxnId="{7739164C-EEFC-4F65-ACD3-F2AA2BCED28F}">
      <dgm:prSet/>
      <dgm:spPr/>
      <dgm:t>
        <a:bodyPr/>
        <a:lstStyle/>
        <a:p>
          <a:endParaRPr lang="en-US"/>
        </a:p>
      </dgm:t>
    </dgm:pt>
    <dgm:pt modelId="{E78B87B5-3895-49A0-9B96-3FEA6C9C09C5}">
      <dgm:prSet custT="1"/>
      <dgm:spPr/>
      <dgm:t>
        <a:bodyPr/>
        <a:lstStyle/>
        <a:p>
          <a:r>
            <a:rPr lang="en-US" sz="2000" b="1" dirty="0">
              <a:solidFill>
                <a:srgbClr val="7030A0"/>
              </a:solidFill>
              <a:latin typeface="Bookman Old Style" panose="02050604050505020204" pitchFamily="18" charset="0"/>
            </a:rPr>
            <a:t>Teachers use the scores to plan instruction and assessments.</a:t>
          </a:r>
        </a:p>
      </dgm:t>
    </dgm:pt>
    <dgm:pt modelId="{9667EAF9-260D-449E-BBA5-AEA67A097580}" type="parTrans" cxnId="{46A633D8-4CAC-4FF2-B662-6FC5B7BDC91D}">
      <dgm:prSet/>
      <dgm:spPr/>
      <dgm:t>
        <a:bodyPr/>
        <a:lstStyle/>
        <a:p>
          <a:endParaRPr lang="en-US"/>
        </a:p>
      </dgm:t>
    </dgm:pt>
    <dgm:pt modelId="{1CC66763-82DE-4825-AA8B-6A4E7E1E81A4}" type="sibTrans" cxnId="{46A633D8-4CAC-4FF2-B662-6FC5B7BDC91D}">
      <dgm:prSet/>
      <dgm:spPr/>
      <dgm:t>
        <a:bodyPr/>
        <a:lstStyle/>
        <a:p>
          <a:endParaRPr lang="en-US"/>
        </a:p>
      </dgm:t>
    </dgm:pt>
    <dgm:pt modelId="{19F2E5A7-AE1F-43A5-BE76-A5F093DFE692}">
      <dgm:prSet custT="1"/>
      <dgm:spPr/>
      <dgm:t>
        <a:bodyPr/>
        <a:lstStyle/>
        <a:p>
          <a:r>
            <a:rPr lang="en-US" sz="1600" b="1" dirty="0">
              <a:solidFill>
                <a:srgbClr val="7030A0"/>
              </a:solidFill>
              <a:latin typeface="Bookman Old Style" panose="02050604050505020204" pitchFamily="18" charset="0"/>
            </a:rPr>
            <a:t>Parents can use the scores to advocate for their child</a:t>
          </a:r>
          <a:r>
            <a:rPr lang="en-US" sz="1400" b="1" dirty="0">
              <a:latin typeface="Bookman Old Style" panose="02050604050505020204" pitchFamily="18" charset="0"/>
            </a:rPr>
            <a:t>.</a:t>
          </a:r>
        </a:p>
      </dgm:t>
    </dgm:pt>
    <dgm:pt modelId="{6749A245-4CAA-43CB-BFCF-C055B83B9F27}" type="parTrans" cxnId="{2D9D2227-0FED-4F32-9348-31B8BF9580BA}">
      <dgm:prSet/>
      <dgm:spPr/>
      <dgm:t>
        <a:bodyPr/>
        <a:lstStyle/>
        <a:p>
          <a:endParaRPr lang="en-US"/>
        </a:p>
      </dgm:t>
    </dgm:pt>
    <dgm:pt modelId="{1AFE44EB-67B4-433B-94EC-7C8CAFCE1B79}" type="sibTrans" cxnId="{2D9D2227-0FED-4F32-9348-31B8BF9580BA}">
      <dgm:prSet/>
      <dgm:spPr/>
      <dgm:t>
        <a:bodyPr/>
        <a:lstStyle/>
        <a:p>
          <a:endParaRPr lang="en-US"/>
        </a:p>
      </dgm:t>
    </dgm:pt>
    <dgm:pt modelId="{C7E203E2-E2BA-4F1D-A85D-13CDF503E7F9}">
      <dgm:prSet custT="1"/>
      <dgm:spPr/>
      <dgm:t>
        <a:bodyPr/>
        <a:lstStyle/>
        <a:p>
          <a:r>
            <a:rPr lang="en-US" sz="1800" b="1" dirty="0">
              <a:solidFill>
                <a:srgbClr val="7030A0"/>
              </a:solidFill>
              <a:latin typeface="Bookman Old Style" panose="02050604050505020204" pitchFamily="18" charset="0"/>
            </a:rPr>
            <a:t>Scores are also used to meet federal and state accountability requirements.</a:t>
          </a:r>
        </a:p>
      </dgm:t>
    </dgm:pt>
    <dgm:pt modelId="{490A01E0-05F2-477E-B494-C7DF57732973}" type="parTrans" cxnId="{3D6443EC-E91B-42FC-B1B6-670B81B70F91}">
      <dgm:prSet/>
      <dgm:spPr/>
      <dgm:t>
        <a:bodyPr/>
        <a:lstStyle/>
        <a:p>
          <a:endParaRPr lang="en-US"/>
        </a:p>
      </dgm:t>
    </dgm:pt>
    <dgm:pt modelId="{D74C476A-079A-4D8F-9875-A2219372EA8D}" type="sibTrans" cxnId="{3D6443EC-E91B-42FC-B1B6-670B81B70F91}">
      <dgm:prSet/>
      <dgm:spPr/>
      <dgm:t>
        <a:bodyPr/>
        <a:lstStyle/>
        <a:p>
          <a:endParaRPr lang="en-US"/>
        </a:p>
      </dgm:t>
    </dgm:pt>
    <dgm:pt modelId="{BEF60BF5-73D5-4ABB-B008-B9261BA830AD}" type="pres">
      <dgm:prSet presAssocID="{8FF3D456-D8F7-4967-9EC6-598E99F721E5}" presName="Name0" presStyleCnt="0">
        <dgm:presLayoutVars>
          <dgm:dir/>
          <dgm:animLvl val="lvl"/>
          <dgm:resizeHandles val="exact"/>
        </dgm:presLayoutVars>
      </dgm:prSet>
      <dgm:spPr/>
      <dgm:t>
        <a:bodyPr/>
        <a:lstStyle/>
        <a:p>
          <a:endParaRPr lang="en-US"/>
        </a:p>
      </dgm:t>
    </dgm:pt>
    <dgm:pt modelId="{DBF0F232-B516-4871-93F7-B3C92FF229FF}" type="pres">
      <dgm:prSet presAssocID="{C7E203E2-E2BA-4F1D-A85D-13CDF503E7F9}" presName="boxAndChildren" presStyleCnt="0"/>
      <dgm:spPr/>
    </dgm:pt>
    <dgm:pt modelId="{BBA9B956-227B-4EA1-8352-F0845955FE0F}" type="pres">
      <dgm:prSet presAssocID="{C7E203E2-E2BA-4F1D-A85D-13CDF503E7F9}" presName="parentTextBox" presStyleLbl="node1" presStyleIdx="0" presStyleCnt="5"/>
      <dgm:spPr/>
      <dgm:t>
        <a:bodyPr/>
        <a:lstStyle/>
        <a:p>
          <a:endParaRPr lang="en-US"/>
        </a:p>
      </dgm:t>
    </dgm:pt>
    <dgm:pt modelId="{A938BE94-CE49-45BB-BBAB-DED9232F50DB}" type="pres">
      <dgm:prSet presAssocID="{1AFE44EB-67B4-433B-94EC-7C8CAFCE1B79}" presName="sp" presStyleCnt="0"/>
      <dgm:spPr/>
    </dgm:pt>
    <dgm:pt modelId="{8F3DCD68-5981-43BE-B8A9-A819E18A4B39}" type="pres">
      <dgm:prSet presAssocID="{19F2E5A7-AE1F-43A5-BE76-A5F093DFE692}" presName="arrowAndChildren" presStyleCnt="0"/>
      <dgm:spPr/>
    </dgm:pt>
    <dgm:pt modelId="{04BB31C3-643D-492C-B557-63BA802DF66B}" type="pres">
      <dgm:prSet presAssocID="{19F2E5A7-AE1F-43A5-BE76-A5F093DFE692}" presName="parentTextArrow" presStyleLbl="node1" presStyleIdx="1" presStyleCnt="5"/>
      <dgm:spPr/>
      <dgm:t>
        <a:bodyPr/>
        <a:lstStyle/>
        <a:p>
          <a:endParaRPr lang="en-US"/>
        </a:p>
      </dgm:t>
    </dgm:pt>
    <dgm:pt modelId="{391F05AA-ABA8-4CBD-A3B1-159FE8BBFCA3}" type="pres">
      <dgm:prSet presAssocID="{1CC66763-82DE-4825-AA8B-6A4E7E1E81A4}" presName="sp" presStyleCnt="0"/>
      <dgm:spPr/>
    </dgm:pt>
    <dgm:pt modelId="{47615C8C-669F-4B13-A0A2-554EB8DF2453}" type="pres">
      <dgm:prSet presAssocID="{E78B87B5-3895-49A0-9B96-3FEA6C9C09C5}" presName="arrowAndChildren" presStyleCnt="0"/>
      <dgm:spPr/>
    </dgm:pt>
    <dgm:pt modelId="{B975AF22-C9BC-4659-9A6E-D72EC723DF37}" type="pres">
      <dgm:prSet presAssocID="{E78B87B5-3895-49A0-9B96-3FEA6C9C09C5}" presName="parentTextArrow" presStyleLbl="node1" presStyleIdx="2" presStyleCnt="5"/>
      <dgm:spPr/>
      <dgm:t>
        <a:bodyPr/>
        <a:lstStyle/>
        <a:p>
          <a:endParaRPr lang="en-US"/>
        </a:p>
      </dgm:t>
    </dgm:pt>
    <dgm:pt modelId="{D51E04AA-81B0-4363-812D-669A62BB60EE}" type="pres">
      <dgm:prSet presAssocID="{ACCEE665-10C3-47E6-ACA2-29DCE8D3FFE7}" presName="sp" presStyleCnt="0"/>
      <dgm:spPr/>
    </dgm:pt>
    <dgm:pt modelId="{770036B1-54B9-49CA-A1CD-9C51E60581EC}" type="pres">
      <dgm:prSet presAssocID="{9C580D04-28EC-47C7-B931-63F3E34BF6B5}" presName="arrowAndChildren" presStyleCnt="0"/>
      <dgm:spPr/>
    </dgm:pt>
    <dgm:pt modelId="{368F51FB-4F3A-4CE5-81F9-5E1EAE250E40}" type="pres">
      <dgm:prSet presAssocID="{9C580D04-28EC-47C7-B931-63F3E34BF6B5}" presName="parentTextArrow" presStyleLbl="node1" presStyleIdx="3" presStyleCnt="5"/>
      <dgm:spPr/>
      <dgm:t>
        <a:bodyPr/>
        <a:lstStyle/>
        <a:p>
          <a:endParaRPr lang="en-US"/>
        </a:p>
      </dgm:t>
    </dgm:pt>
    <dgm:pt modelId="{2AB104AD-D923-473E-9A0F-36257B72E1A2}" type="pres">
      <dgm:prSet presAssocID="{9B02D12A-9CBE-4ED1-B518-568BAE9F6428}" presName="sp" presStyleCnt="0"/>
      <dgm:spPr/>
    </dgm:pt>
    <dgm:pt modelId="{6741231F-D359-4669-8EB8-88827C5BE78F}" type="pres">
      <dgm:prSet presAssocID="{B56733D4-F78A-4383-8BA7-D0BDAC7F2856}" presName="arrowAndChildren" presStyleCnt="0"/>
      <dgm:spPr/>
    </dgm:pt>
    <dgm:pt modelId="{7CC7B959-1D9E-442B-9F47-891253981702}" type="pres">
      <dgm:prSet presAssocID="{B56733D4-F78A-4383-8BA7-D0BDAC7F2856}" presName="parentTextArrow" presStyleLbl="node1" presStyleIdx="4" presStyleCnt="5"/>
      <dgm:spPr/>
      <dgm:t>
        <a:bodyPr/>
        <a:lstStyle/>
        <a:p>
          <a:endParaRPr lang="en-US"/>
        </a:p>
      </dgm:t>
    </dgm:pt>
  </dgm:ptLst>
  <dgm:cxnLst>
    <dgm:cxn modelId="{2BEEE126-D53B-4715-8B65-4C071C882F9D}" type="presOf" srcId="{8FF3D456-D8F7-4967-9EC6-598E99F721E5}" destId="{BEF60BF5-73D5-4ABB-B008-B9261BA830AD}" srcOrd="0" destOrd="0" presId="urn:microsoft.com/office/officeart/2005/8/layout/process4"/>
    <dgm:cxn modelId="{EA99DE3C-3E34-4CC7-8E18-5A1225766484}" type="presOf" srcId="{9C580D04-28EC-47C7-B931-63F3E34BF6B5}" destId="{368F51FB-4F3A-4CE5-81F9-5E1EAE250E40}" srcOrd="0" destOrd="0" presId="urn:microsoft.com/office/officeart/2005/8/layout/process4"/>
    <dgm:cxn modelId="{8827F31A-CF39-48C2-B45C-CE28AD80E713}" type="presOf" srcId="{19F2E5A7-AE1F-43A5-BE76-A5F093DFE692}" destId="{04BB31C3-643D-492C-B557-63BA802DF66B}" srcOrd="0" destOrd="0" presId="urn:microsoft.com/office/officeart/2005/8/layout/process4"/>
    <dgm:cxn modelId="{045BCC52-16BB-4D02-A052-A1D53C19702B}" type="presOf" srcId="{B56733D4-F78A-4383-8BA7-D0BDAC7F2856}" destId="{7CC7B959-1D9E-442B-9F47-891253981702}" srcOrd="0" destOrd="0" presId="urn:microsoft.com/office/officeart/2005/8/layout/process4"/>
    <dgm:cxn modelId="{C1C6D5F9-818E-4343-80DC-113447972C88}" srcId="{8FF3D456-D8F7-4967-9EC6-598E99F721E5}" destId="{B56733D4-F78A-4383-8BA7-D0BDAC7F2856}" srcOrd="0" destOrd="0" parTransId="{9B358D87-BC42-48F4-BE89-1206CC319821}" sibTransId="{9B02D12A-9CBE-4ED1-B518-568BAE9F6428}"/>
    <dgm:cxn modelId="{81D2BBD8-B0F4-4F4F-83B8-03B89BA71C6D}" type="presOf" srcId="{E78B87B5-3895-49A0-9B96-3FEA6C9C09C5}" destId="{B975AF22-C9BC-4659-9A6E-D72EC723DF37}" srcOrd="0" destOrd="0" presId="urn:microsoft.com/office/officeart/2005/8/layout/process4"/>
    <dgm:cxn modelId="{9D2A2A45-7312-4176-9DEB-6BCE1FB2A3F9}" type="presOf" srcId="{C7E203E2-E2BA-4F1D-A85D-13CDF503E7F9}" destId="{BBA9B956-227B-4EA1-8352-F0845955FE0F}" srcOrd="0" destOrd="0" presId="urn:microsoft.com/office/officeart/2005/8/layout/process4"/>
    <dgm:cxn modelId="{7739164C-EEFC-4F65-ACD3-F2AA2BCED28F}" srcId="{8FF3D456-D8F7-4967-9EC6-598E99F721E5}" destId="{9C580D04-28EC-47C7-B931-63F3E34BF6B5}" srcOrd="1" destOrd="0" parTransId="{65CA9885-16F6-4798-BADA-C12FC087A855}" sibTransId="{ACCEE665-10C3-47E6-ACA2-29DCE8D3FFE7}"/>
    <dgm:cxn modelId="{2D9D2227-0FED-4F32-9348-31B8BF9580BA}" srcId="{8FF3D456-D8F7-4967-9EC6-598E99F721E5}" destId="{19F2E5A7-AE1F-43A5-BE76-A5F093DFE692}" srcOrd="3" destOrd="0" parTransId="{6749A245-4CAA-43CB-BFCF-C055B83B9F27}" sibTransId="{1AFE44EB-67B4-433B-94EC-7C8CAFCE1B79}"/>
    <dgm:cxn modelId="{3D6443EC-E91B-42FC-B1B6-670B81B70F91}" srcId="{8FF3D456-D8F7-4967-9EC6-598E99F721E5}" destId="{C7E203E2-E2BA-4F1D-A85D-13CDF503E7F9}" srcOrd="4" destOrd="0" parTransId="{490A01E0-05F2-477E-B494-C7DF57732973}" sibTransId="{D74C476A-079A-4D8F-9875-A2219372EA8D}"/>
    <dgm:cxn modelId="{46A633D8-4CAC-4FF2-B662-6FC5B7BDC91D}" srcId="{8FF3D456-D8F7-4967-9EC6-598E99F721E5}" destId="{E78B87B5-3895-49A0-9B96-3FEA6C9C09C5}" srcOrd="2" destOrd="0" parTransId="{9667EAF9-260D-449E-BBA5-AEA67A097580}" sibTransId="{1CC66763-82DE-4825-AA8B-6A4E7E1E81A4}"/>
    <dgm:cxn modelId="{95C975D8-EA80-4282-89DA-BDC0AD881911}" type="presParOf" srcId="{BEF60BF5-73D5-4ABB-B008-B9261BA830AD}" destId="{DBF0F232-B516-4871-93F7-B3C92FF229FF}" srcOrd="0" destOrd="0" presId="urn:microsoft.com/office/officeart/2005/8/layout/process4"/>
    <dgm:cxn modelId="{C0B06199-CA3E-4959-9056-04DA51970C8E}" type="presParOf" srcId="{DBF0F232-B516-4871-93F7-B3C92FF229FF}" destId="{BBA9B956-227B-4EA1-8352-F0845955FE0F}" srcOrd="0" destOrd="0" presId="urn:microsoft.com/office/officeart/2005/8/layout/process4"/>
    <dgm:cxn modelId="{F44364F8-A71E-4CD1-859F-33073525B242}" type="presParOf" srcId="{BEF60BF5-73D5-4ABB-B008-B9261BA830AD}" destId="{A938BE94-CE49-45BB-BBAB-DED9232F50DB}" srcOrd="1" destOrd="0" presId="urn:microsoft.com/office/officeart/2005/8/layout/process4"/>
    <dgm:cxn modelId="{5C9D7155-7133-43B7-BAD3-F6DA99C21150}" type="presParOf" srcId="{BEF60BF5-73D5-4ABB-B008-B9261BA830AD}" destId="{8F3DCD68-5981-43BE-B8A9-A819E18A4B39}" srcOrd="2" destOrd="0" presId="urn:microsoft.com/office/officeart/2005/8/layout/process4"/>
    <dgm:cxn modelId="{B9FA1CC6-780C-4895-B5C5-1273FF99D420}" type="presParOf" srcId="{8F3DCD68-5981-43BE-B8A9-A819E18A4B39}" destId="{04BB31C3-643D-492C-B557-63BA802DF66B}" srcOrd="0" destOrd="0" presId="urn:microsoft.com/office/officeart/2005/8/layout/process4"/>
    <dgm:cxn modelId="{3FACC4E4-1EBA-4F6D-B9A1-782DF6433411}" type="presParOf" srcId="{BEF60BF5-73D5-4ABB-B008-B9261BA830AD}" destId="{391F05AA-ABA8-4CBD-A3B1-159FE8BBFCA3}" srcOrd="3" destOrd="0" presId="urn:microsoft.com/office/officeart/2005/8/layout/process4"/>
    <dgm:cxn modelId="{C2864742-3F3D-4B28-AC72-F0F760F71C08}" type="presParOf" srcId="{BEF60BF5-73D5-4ABB-B008-B9261BA830AD}" destId="{47615C8C-669F-4B13-A0A2-554EB8DF2453}" srcOrd="4" destOrd="0" presId="urn:microsoft.com/office/officeart/2005/8/layout/process4"/>
    <dgm:cxn modelId="{564E6F35-59D4-481C-9ACA-FC83B19900FD}" type="presParOf" srcId="{47615C8C-669F-4B13-A0A2-554EB8DF2453}" destId="{B975AF22-C9BC-4659-9A6E-D72EC723DF37}" srcOrd="0" destOrd="0" presId="urn:microsoft.com/office/officeart/2005/8/layout/process4"/>
    <dgm:cxn modelId="{4B78C4DF-74AB-4DB6-88D8-68FA64D12037}" type="presParOf" srcId="{BEF60BF5-73D5-4ABB-B008-B9261BA830AD}" destId="{D51E04AA-81B0-4363-812D-669A62BB60EE}" srcOrd="5" destOrd="0" presId="urn:microsoft.com/office/officeart/2005/8/layout/process4"/>
    <dgm:cxn modelId="{BF65103F-0B2A-42B4-94CF-64DEC40BAB68}" type="presParOf" srcId="{BEF60BF5-73D5-4ABB-B008-B9261BA830AD}" destId="{770036B1-54B9-49CA-A1CD-9C51E60581EC}" srcOrd="6" destOrd="0" presId="urn:microsoft.com/office/officeart/2005/8/layout/process4"/>
    <dgm:cxn modelId="{596B53B1-7C26-4123-B2B4-822389ADC913}" type="presParOf" srcId="{770036B1-54B9-49CA-A1CD-9C51E60581EC}" destId="{368F51FB-4F3A-4CE5-81F9-5E1EAE250E40}" srcOrd="0" destOrd="0" presId="urn:microsoft.com/office/officeart/2005/8/layout/process4"/>
    <dgm:cxn modelId="{6D127BA4-8048-479F-A6DF-5D5FB7A7F092}" type="presParOf" srcId="{BEF60BF5-73D5-4ABB-B008-B9261BA830AD}" destId="{2AB104AD-D923-473E-9A0F-36257B72E1A2}" srcOrd="7" destOrd="0" presId="urn:microsoft.com/office/officeart/2005/8/layout/process4"/>
    <dgm:cxn modelId="{C9382379-F8B3-4188-81D4-E5CFFAA20C53}" type="presParOf" srcId="{BEF60BF5-73D5-4ABB-B008-B9261BA830AD}" destId="{6741231F-D359-4669-8EB8-88827C5BE78F}" srcOrd="8" destOrd="0" presId="urn:microsoft.com/office/officeart/2005/8/layout/process4"/>
    <dgm:cxn modelId="{57224B72-F08B-4049-B5FD-2A499978C842}" type="presParOf" srcId="{6741231F-D359-4669-8EB8-88827C5BE78F}" destId="{7CC7B959-1D9E-442B-9F47-891253981702}"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A9B956-227B-4EA1-8352-F0845955FE0F}">
      <dsp:nvSpPr>
        <dsp:cNvPr id="0" name=""/>
        <dsp:cNvSpPr/>
      </dsp:nvSpPr>
      <dsp:spPr>
        <a:xfrm>
          <a:off x="0" y="5888641"/>
          <a:ext cx="5516563" cy="966080"/>
        </a:xfrm>
        <a:prstGeom prst="rect">
          <a:avLst/>
        </a:prstGeom>
        <a:solidFill>
          <a:schemeClr val="accent1">
            <a:shade val="50000"/>
            <a:hueOff val="0"/>
            <a:satOff val="0"/>
            <a:lumOff val="0"/>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rgbClr val="7030A0"/>
              </a:solidFill>
              <a:latin typeface="Bookman Old Style" panose="02050604050505020204" pitchFamily="18" charset="0"/>
            </a:rPr>
            <a:t>Scores are also used to meet federal and state accountability requirements.</a:t>
          </a:r>
        </a:p>
      </dsp:txBody>
      <dsp:txXfrm>
        <a:off x="0" y="5888641"/>
        <a:ext cx="5516563" cy="966080"/>
      </dsp:txXfrm>
    </dsp:sp>
    <dsp:sp modelId="{04BB31C3-643D-492C-B557-63BA802DF66B}">
      <dsp:nvSpPr>
        <dsp:cNvPr id="0" name=""/>
        <dsp:cNvSpPr/>
      </dsp:nvSpPr>
      <dsp:spPr>
        <a:xfrm rot="10800000">
          <a:off x="0" y="4417300"/>
          <a:ext cx="5516563" cy="1485831"/>
        </a:xfrm>
        <a:prstGeom prst="upArrowCallout">
          <a:avLst/>
        </a:prstGeom>
        <a:solidFill>
          <a:schemeClr val="accent1">
            <a:shade val="50000"/>
            <a:hueOff val="-218486"/>
            <a:satOff val="4958"/>
            <a:lumOff val="17782"/>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rgbClr val="7030A0"/>
              </a:solidFill>
              <a:latin typeface="Bookman Old Style" panose="02050604050505020204" pitchFamily="18" charset="0"/>
            </a:rPr>
            <a:t>Parents can use the scores to advocate for their child</a:t>
          </a:r>
          <a:r>
            <a:rPr lang="en-US" sz="1400" b="1" kern="1200" dirty="0">
              <a:latin typeface="Bookman Old Style" panose="02050604050505020204" pitchFamily="18" charset="0"/>
            </a:rPr>
            <a:t>.</a:t>
          </a:r>
        </a:p>
      </dsp:txBody>
      <dsp:txXfrm rot="10800000">
        <a:off x="0" y="4417300"/>
        <a:ext cx="5516563" cy="965448"/>
      </dsp:txXfrm>
    </dsp:sp>
    <dsp:sp modelId="{B975AF22-C9BC-4659-9A6E-D72EC723DF37}">
      <dsp:nvSpPr>
        <dsp:cNvPr id="0" name=""/>
        <dsp:cNvSpPr/>
      </dsp:nvSpPr>
      <dsp:spPr>
        <a:xfrm rot="10800000">
          <a:off x="0" y="2945959"/>
          <a:ext cx="5516563" cy="1485831"/>
        </a:xfrm>
        <a:prstGeom prst="upArrowCallout">
          <a:avLst/>
        </a:prstGeom>
        <a:solidFill>
          <a:schemeClr val="accent1">
            <a:shade val="50000"/>
            <a:hueOff val="-436973"/>
            <a:satOff val="9917"/>
            <a:lumOff val="35563"/>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rgbClr val="7030A0"/>
              </a:solidFill>
              <a:latin typeface="Bookman Old Style" panose="02050604050505020204" pitchFamily="18" charset="0"/>
            </a:rPr>
            <a:t>Teachers use the scores to plan instruction and assessments.</a:t>
          </a:r>
        </a:p>
      </dsp:txBody>
      <dsp:txXfrm rot="10800000">
        <a:off x="0" y="2945959"/>
        <a:ext cx="5516563" cy="965448"/>
      </dsp:txXfrm>
    </dsp:sp>
    <dsp:sp modelId="{368F51FB-4F3A-4CE5-81F9-5E1EAE250E40}">
      <dsp:nvSpPr>
        <dsp:cNvPr id="0" name=""/>
        <dsp:cNvSpPr/>
      </dsp:nvSpPr>
      <dsp:spPr>
        <a:xfrm rot="10800000">
          <a:off x="0" y="1474619"/>
          <a:ext cx="5516563" cy="1485831"/>
        </a:xfrm>
        <a:prstGeom prst="upArrowCallout">
          <a:avLst/>
        </a:prstGeom>
        <a:solidFill>
          <a:schemeClr val="accent1">
            <a:shade val="50000"/>
            <a:hueOff val="-436973"/>
            <a:satOff val="9917"/>
            <a:lumOff val="35563"/>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en-US" sz="1400" kern="1200" dirty="0">
              <a:solidFill>
                <a:srgbClr val="7030A0"/>
              </a:solidFill>
            </a:rPr>
            <a:t>Districts use the scores to evaluate their language support programs, to monitor student progress in acquiring English, and to determine if a student is eligible to exit an English language support program.</a:t>
          </a:r>
        </a:p>
      </dsp:txBody>
      <dsp:txXfrm rot="10800000">
        <a:off x="0" y="1474619"/>
        <a:ext cx="5516563" cy="965448"/>
      </dsp:txXfrm>
    </dsp:sp>
    <dsp:sp modelId="{7CC7B959-1D9E-442B-9F47-891253981702}">
      <dsp:nvSpPr>
        <dsp:cNvPr id="0" name=""/>
        <dsp:cNvSpPr/>
      </dsp:nvSpPr>
      <dsp:spPr>
        <a:xfrm rot="10800000">
          <a:off x="0" y="3278"/>
          <a:ext cx="5516563" cy="1485831"/>
        </a:xfrm>
        <a:prstGeom prst="upArrowCallout">
          <a:avLst/>
        </a:prstGeom>
        <a:solidFill>
          <a:schemeClr val="accent1">
            <a:shade val="50000"/>
            <a:hueOff val="-218486"/>
            <a:satOff val="4958"/>
            <a:lumOff val="17782"/>
            <a:alphaOff val="0"/>
          </a:schemeClr>
        </a:solidFill>
        <a:ln w="50800" cap="flat" cmpd="sng" algn="in">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ctr" anchorCtr="0">
          <a:noAutofit/>
        </a:bodyPr>
        <a:lstStyle/>
        <a:p>
          <a:pPr marL="0" lvl="0" indent="0" algn="ctr" defTabSz="711200">
            <a:lnSpc>
              <a:spcPct val="90000"/>
            </a:lnSpc>
            <a:spcBef>
              <a:spcPct val="0"/>
            </a:spcBef>
            <a:spcAft>
              <a:spcPct val="35000"/>
            </a:spcAft>
            <a:buNone/>
          </a:pPr>
          <a:r>
            <a:rPr lang="en-US" sz="1600" b="1" kern="1200" dirty="0">
              <a:solidFill>
                <a:srgbClr val="7030A0"/>
              </a:solidFill>
            </a:rPr>
            <a:t>Scores from ACCESS for ELLs 2.0 can be used in many ways:</a:t>
          </a:r>
        </a:p>
      </dsp:txBody>
      <dsp:txXfrm rot="10800000">
        <a:off x="0" y="3278"/>
        <a:ext cx="5516563" cy="965448"/>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F9137416-05EE-D74D-9FD1-9028B4E11B08}" type="datetimeFigureOut">
              <a:rPr lang="en-US" smtClean="0"/>
              <a:pPr/>
              <a:t>11/18/2019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36D30B1-8139-D547-A156-C117B49B5584}" type="slidenum">
              <a:rPr lang="en-US" smtClean="0"/>
              <a:pPr/>
              <a:t>‹#›</a:t>
            </a:fld>
            <a:endParaRPr lang="en-US"/>
          </a:p>
        </p:txBody>
      </p:sp>
    </p:spTree>
    <p:extLst>
      <p:ext uri="{BB962C8B-B14F-4D97-AF65-F5344CB8AC3E}">
        <p14:creationId xmlns:p14="http://schemas.microsoft.com/office/powerpoint/2010/main" xmlns="" val="261974161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Data: AMAO Report</a:t>
            </a:r>
            <a:r>
              <a:rPr lang="en-US" baseline="0" dirty="0"/>
              <a:t> – number of students who took the ACCESS for ELLs: </a:t>
            </a:r>
            <a:r>
              <a:rPr lang="en-US" dirty="0"/>
              <a:t>2012 – 627; 2013 – 696; 2014 – 762; 2015 – 735; March 7, 2016 – 778 (from Genesis – ACCESS testing still in progress) Prediction: Next year we will surpass the 800-student level. </a:t>
            </a:r>
          </a:p>
          <a:p>
            <a:r>
              <a:rPr lang="en-US" dirty="0"/>
              <a:t>We lost 4 FTEs 2014-15 (1 ESL at VHS, 1 BIL Math at Landis, 1 BIL elementary at </a:t>
            </a:r>
            <a:r>
              <a:rPr lang="en-US" dirty="0" err="1"/>
              <a:t>Sabater</a:t>
            </a:r>
            <a:r>
              <a:rPr lang="en-US" dirty="0"/>
              <a:t>, 1 ESL at Winslow/</a:t>
            </a:r>
            <a:r>
              <a:rPr lang="en-US" dirty="0" err="1"/>
              <a:t>Leuchter</a:t>
            </a:r>
            <a:r>
              <a:rPr lang="en-US" dirty="0"/>
              <a:t>)</a:t>
            </a:r>
          </a:p>
          <a:p>
            <a:r>
              <a:rPr lang="en-US" dirty="0"/>
              <a:t>Constant reallocations of staff give appearance of staff growth.</a:t>
            </a:r>
          </a:p>
        </p:txBody>
      </p:sp>
      <p:sp>
        <p:nvSpPr>
          <p:cNvPr id="4" name="Slide Number Placeholder 3"/>
          <p:cNvSpPr>
            <a:spLocks noGrp="1"/>
          </p:cNvSpPr>
          <p:nvPr>
            <p:ph type="sldNum" sz="quarter" idx="10"/>
          </p:nvPr>
        </p:nvSpPr>
        <p:spPr/>
        <p:txBody>
          <a:bodyPr/>
          <a:lstStyle/>
          <a:p>
            <a:fld id="{136D30B1-8139-D547-A156-C117B49B5584}" type="slidenum">
              <a:rPr lang="en-US" smtClean="0"/>
              <a:pPr/>
              <a:t>3</a:t>
            </a:fld>
            <a:endParaRPr lang="en-US"/>
          </a:p>
        </p:txBody>
      </p:sp>
    </p:spTree>
    <p:extLst>
      <p:ext uri="{BB962C8B-B14F-4D97-AF65-F5344CB8AC3E}">
        <p14:creationId xmlns:p14="http://schemas.microsoft.com/office/powerpoint/2010/main" xmlns="" val="10674071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Geopolitical trends: Increases in Puerto Rican population due to economic instability;</a:t>
            </a:r>
            <a:r>
              <a:rPr lang="en-US" baseline="0" dirty="0"/>
              <a:t> increase in Central American population (Guatemala, Honduras)</a:t>
            </a:r>
            <a:endParaRPr lang="en-US" dirty="0"/>
          </a:p>
        </p:txBody>
      </p:sp>
      <p:sp>
        <p:nvSpPr>
          <p:cNvPr id="4" name="Slide Number Placeholder 3"/>
          <p:cNvSpPr>
            <a:spLocks noGrp="1"/>
          </p:cNvSpPr>
          <p:nvPr>
            <p:ph type="sldNum" sz="quarter" idx="10"/>
          </p:nvPr>
        </p:nvSpPr>
        <p:spPr/>
        <p:txBody>
          <a:bodyPr/>
          <a:lstStyle/>
          <a:p>
            <a:fld id="{136D30B1-8139-D547-A156-C117B49B5584}" type="slidenum">
              <a:rPr lang="en-US" smtClean="0"/>
              <a:pPr/>
              <a:t>4</a:t>
            </a:fld>
            <a:endParaRPr lang="en-US"/>
          </a:p>
        </p:txBody>
      </p:sp>
    </p:spTree>
    <p:extLst>
      <p:ext uri="{BB962C8B-B14F-4D97-AF65-F5344CB8AC3E}">
        <p14:creationId xmlns:p14="http://schemas.microsoft.com/office/powerpoint/2010/main" xmlns="" val="951487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C4C66E1C-4079-2248-851B-81433609A845}" type="datetimeFigureOut">
              <a:rPr lang="en-US" smtClean="0"/>
              <a:pPr/>
              <a:t>11/18/2019</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710FDB78-042E-BC43-BEE9-47241CCC87DC}"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567170554"/>
      </p:ext>
    </p:extLst>
  </p:cSld>
  <p:clrMapOvr>
    <a:masterClrMapping/>
  </p:clrMapOvr>
  <p:extLst>
    <p:ext uri="{DCECCB84-F9BA-43D5-87BE-67443E8EF086}">
      <p15:sldGuideLst xmlns:p15="http://schemas.microsoft.com/office/powerpoint/2012/main" xmlns=""/>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2708456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2253914578"/>
      </p:ext>
    </p:extLst>
  </p:cSld>
  <p:clrMapOvr>
    <a:masterClrMapping/>
  </p:clrMapOvr>
  <p:extLst>
    <p:ext uri="{DCECCB84-F9BA-43D5-87BE-67443E8EF086}">
      <p15:sldGuideLst xmlns:p15="http://schemas.microsoft.com/office/powerpoint/2012/main" xmlns=""/>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3628393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C4C66E1C-4079-2248-851B-81433609A845}" type="datetimeFigureOut">
              <a:rPr lang="en-US" smtClean="0"/>
              <a:pPr/>
              <a:t>11/18/2019</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710FDB78-042E-BC43-BEE9-47241CCC87DC}"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p:cNvGrpSpPr/>
          <p:nvPr/>
        </p:nvGrpSpPr>
        <p:grpSpPr>
          <a:xfrm>
            <a:off x="0" y="0"/>
            <a:ext cx="2110979" cy="6858000"/>
            <a:chOff x="0" y="0"/>
            <a:chExt cx="2110979" cy="6858000"/>
          </a:xfrm>
        </p:grpSpPr>
        <p:sp>
          <p:nvSpPr>
            <p:cNvPr id="9" name="Freeform 8"/>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xmlns="" val="340436949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2011637062"/>
      </p:ext>
    </p:extLst>
  </p:cSld>
  <p:clrMapOvr>
    <a:masterClrMapping/>
  </p:clrMapOvr>
  <p:extLst>
    <p:ext uri="{DCECCB84-F9BA-43D5-87BE-67443E8EF086}">
      <p15:sldGuideLst xmlns:p15="http://schemas.microsoft.com/office/powerpoint/2012/main" xmlns=""/>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89733645"/>
      </p:ext>
    </p:extLst>
  </p:cSld>
  <p:clrMapOvr>
    <a:masterClrMapping/>
  </p:clrMapOvr>
  <p:extLst>
    <p:ext uri="{DCECCB84-F9BA-43D5-87BE-67443E8EF086}">
      <p15:sldGuideLst xmlns:p15="http://schemas.microsoft.com/office/powerpoint/2012/main" xmlns=""/>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378145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C66E1C-4079-2248-851B-81433609A845}" type="datetimeFigureOut">
              <a:rPr lang="en-US" smtClean="0"/>
              <a:pPr/>
              <a:t>11/18/2019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0FDB78-042E-BC43-BEE9-47241CCC87DC}" type="slidenum">
              <a:rPr lang="en-US" smtClean="0"/>
              <a:pPr/>
              <a:t>‹#›</a:t>
            </a:fld>
            <a:endParaRPr lang="en-US"/>
          </a:p>
        </p:txBody>
      </p:sp>
    </p:spTree>
    <p:extLst>
      <p:ext uri="{BB962C8B-B14F-4D97-AF65-F5344CB8AC3E}">
        <p14:creationId xmlns:p14="http://schemas.microsoft.com/office/powerpoint/2010/main" xmlns="" val="3923552348"/>
      </p:ext>
    </p:extLst>
  </p:cSld>
  <p:clrMapOvr>
    <a:masterClrMapping/>
  </p:clrMapOvr>
  <p:extLst>
    <p:ext uri="{DCECCB84-F9BA-43D5-87BE-67443E8EF086}">
      <p15:sldGuideLst xmlns:p15="http://schemas.microsoft.com/office/powerpoint/2012/main" xmlns=""/>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3789" y="6375679"/>
            <a:ext cx="925016" cy="348462"/>
          </a:xfrm>
        </p:spPr>
        <p:txBody>
          <a:bodyPr/>
          <a:lstStyle/>
          <a:p>
            <a:fld id="{C4C66E1C-4079-2248-851B-81433609A845}" type="datetimeFigureOut">
              <a:rPr lang="en-US" smtClean="0"/>
              <a:pPr/>
              <a:t>11/18/2019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68261" y="6375679"/>
            <a:ext cx="924342" cy="345796"/>
          </a:xfrm>
        </p:spPr>
        <p:txBody>
          <a:bodyPr/>
          <a:lstStyle/>
          <a:p>
            <a:fld id="{710FDB78-042E-BC43-BEE9-47241CCC87DC}"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3803876759"/>
      </p:ext>
    </p:extLst>
  </p:cSld>
  <p:clrMapOvr>
    <a:masterClrMapping/>
  </p:clrMapOvr>
  <p:extLst>
    <p:ext uri="{DCECCB84-F9BA-43D5-87BE-67443E8EF086}">
      <p15:sldGuideLst xmlns:p15="http://schemas.microsoft.com/office/powerpoint/2012/main" xmlns="">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574463" y="6375679"/>
            <a:ext cx="924342" cy="348462"/>
          </a:xfrm>
        </p:spPr>
        <p:txBody>
          <a:bodyPr/>
          <a:lstStyle/>
          <a:p>
            <a:fld id="{C4C66E1C-4079-2248-851B-81433609A845}" type="datetimeFigureOut">
              <a:rPr lang="en-US" smtClean="0"/>
              <a:pPr/>
              <a:t>11/18/2019</a:t>
            </a:fld>
            <a:endParaRPr lang="en-US"/>
          </a:p>
        </p:txBody>
      </p:sp>
      <p:sp>
        <p:nvSpPr>
          <p:cNvPr id="6" name="Footer Placeholder 5"/>
          <p:cNvSpPr>
            <a:spLocks noGrp="1"/>
          </p:cNvSpPr>
          <p:nvPr>
            <p:ph type="ftr" sz="quarter" idx="11"/>
          </p:nvPr>
        </p:nvSpPr>
        <p:spPr>
          <a:xfrm>
            <a:off x="1577716" y="6375679"/>
            <a:ext cx="2611634" cy="345796"/>
          </a:xfrm>
        </p:spPr>
        <p:txBody>
          <a:bodyPr/>
          <a:lstStyle/>
          <a:p>
            <a:endParaRPr lang="en-US"/>
          </a:p>
        </p:txBody>
      </p:sp>
      <p:sp>
        <p:nvSpPr>
          <p:cNvPr id="7" name="Slide Number Placeholder 6"/>
          <p:cNvSpPr>
            <a:spLocks noGrp="1"/>
          </p:cNvSpPr>
          <p:nvPr>
            <p:ph type="sldNum" sz="quarter" idx="12"/>
          </p:nvPr>
        </p:nvSpPr>
        <p:spPr>
          <a:xfrm>
            <a:off x="4256153" y="6375679"/>
            <a:ext cx="947460" cy="345796"/>
          </a:xfrm>
        </p:spPr>
        <p:txBody>
          <a:bodyPr/>
          <a:lstStyle/>
          <a:p>
            <a:fld id="{710FDB78-042E-BC43-BEE9-47241CCC87DC}" type="slidenum">
              <a:rPr lang="en-US" smtClean="0"/>
              <a:pPr/>
              <a:t>‹#›</a:t>
            </a:fld>
            <a:endParaRPr lang="en-US"/>
          </a:p>
        </p:txBody>
      </p:sp>
      <p:sp>
        <p:nvSpPr>
          <p:cNvPr id="13" name="Rectangle 12"/>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xmlns="" val="2527886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C4C66E1C-4079-2248-851B-81433609A845}" type="datetimeFigureOut">
              <a:rPr lang="en-US" smtClean="0"/>
              <a:pPr/>
              <a:t>11/18/2019</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10FDB78-042E-BC43-BEE9-47241CCC87DC}" type="slidenum">
              <a:rPr lang="en-US" smtClean="0"/>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xmlns="" val="3359625723"/>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9.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mage result for international kids">
            <a:extLst>
              <a:ext uri="{FF2B5EF4-FFF2-40B4-BE49-F238E27FC236}">
                <a16:creationId xmlns:a16="http://schemas.microsoft.com/office/drawing/2014/main" xmlns="" id="{E133EA08-C423-4D77-94D6-D5E60509146D}"/>
              </a:ext>
            </a:extLst>
          </p:cNvPr>
          <p:cNvPicPr>
            <a:picLocks noChangeAspect="1" noChangeArrowheads="1"/>
          </p:cNvPicPr>
          <p:nvPr/>
        </p:nvPicPr>
        <p:blipFill rotWithShape="1">
          <a:blip r:embed="rId2">
            <a:extLst>
              <a:ext uri="{28A0092B-C50C-407E-A947-70E740481C1C}">
                <a14:useLocalDpi xmlns:a14="http://schemas.microsoft.com/office/drawing/2010/main" xmlns="" val="0"/>
              </a:ext>
            </a:extLst>
          </a:blip>
          <a:srcRect b="5286"/>
          <a:stretch/>
        </p:blipFill>
        <p:spPr bwMode="auto">
          <a:xfrm>
            <a:off x="2857744" y="1776133"/>
            <a:ext cx="3622569" cy="3619068"/>
          </a:xfrm>
          <a:prstGeom prst="rect">
            <a:avLst/>
          </a:prstGeom>
          <a:noFill/>
          <a:extLst>
            <a:ext uri="{909E8E84-426E-40DD-AFC4-6F175D3DCCD1}">
              <a14:hiddenFill xmlns:a14="http://schemas.microsoft.com/office/drawing/2010/main" xmlns="">
                <a:solidFill>
                  <a:srgbClr val="FFFFFF"/>
                </a:solidFill>
              </a14:hiddenFill>
            </a:ext>
          </a:extLst>
        </p:spPr>
      </p:pic>
      <p:sp>
        <p:nvSpPr>
          <p:cNvPr id="2" name="Title 1"/>
          <p:cNvSpPr>
            <a:spLocks noGrp="1"/>
          </p:cNvSpPr>
          <p:nvPr>
            <p:ph type="ctrTitle"/>
          </p:nvPr>
        </p:nvSpPr>
        <p:spPr>
          <a:xfrm>
            <a:off x="185529" y="24195"/>
            <a:ext cx="8794097" cy="2135910"/>
          </a:xfrm>
        </p:spPr>
        <p:txBody>
          <a:bodyPr>
            <a:noAutofit/>
          </a:bodyPr>
          <a:lstStyle/>
          <a:p>
            <a:pPr algn="ctr"/>
            <a:r>
              <a:rPr lang="en-US" sz="4800" b="1" dirty="0">
                <a:solidFill>
                  <a:srgbClr val="7030A0"/>
                </a:solidFill>
                <a:latin typeface="Bookman Old Style" panose="02050604050505020204" pitchFamily="18" charset="0"/>
              </a:rPr>
              <a:t>Access for ELLs</a:t>
            </a:r>
            <a:br>
              <a:rPr lang="en-US" sz="4800" b="1" dirty="0">
                <a:solidFill>
                  <a:srgbClr val="7030A0"/>
                </a:solidFill>
                <a:latin typeface="Bookman Old Style" panose="02050604050505020204" pitchFamily="18" charset="0"/>
              </a:rPr>
            </a:br>
            <a:r>
              <a:rPr lang="en-US" sz="4800" b="1" dirty="0">
                <a:solidFill>
                  <a:srgbClr val="7030A0"/>
                </a:solidFill>
                <a:latin typeface="Bookman Old Style" panose="02050604050505020204" pitchFamily="18" charset="0"/>
              </a:rPr>
              <a:t>data  Analysis</a:t>
            </a:r>
            <a:br>
              <a:rPr lang="en-US" sz="4800" b="1" dirty="0">
                <a:solidFill>
                  <a:srgbClr val="7030A0"/>
                </a:solidFill>
                <a:latin typeface="Bookman Old Style" panose="02050604050505020204" pitchFamily="18" charset="0"/>
              </a:rPr>
            </a:br>
            <a:r>
              <a:rPr lang="en-US" sz="4800" b="1" dirty="0">
                <a:solidFill>
                  <a:srgbClr val="7030A0"/>
                </a:solidFill>
                <a:latin typeface="Bookman Old Style" panose="02050604050505020204" pitchFamily="18" charset="0"/>
              </a:rPr>
              <a:t>2016-2019</a:t>
            </a:r>
          </a:p>
        </p:txBody>
      </p:sp>
      <p:sp>
        <p:nvSpPr>
          <p:cNvPr id="3" name="Subtitle 2"/>
          <p:cNvSpPr>
            <a:spLocks noGrp="1"/>
          </p:cNvSpPr>
          <p:nvPr>
            <p:ph type="subTitle" idx="1"/>
          </p:nvPr>
        </p:nvSpPr>
        <p:spPr>
          <a:xfrm>
            <a:off x="1207227" y="5011229"/>
            <a:ext cx="7772400" cy="2396577"/>
          </a:xfrm>
        </p:spPr>
        <p:txBody>
          <a:bodyPr>
            <a:normAutofit/>
          </a:bodyPr>
          <a:lstStyle/>
          <a:p>
            <a:pPr algn="r"/>
            <a:endParaRPr lang="en-US" dirty="0">
              <a:solidFill>
                <a:srgbClr val="7030A0"/>
              </a:solidFill>
              <a:latin typeface="Bookman Old Style" panose="02050604050505020204" pitchFamily="18" charset="0"/>
            </a:endParaRPr>
          </a:p>
          <a:p>
            <a:r>
              <a:rPr lang="en-US" dirty="0">
                <a:solidFill>
                  <a:srgbClr val="7030A0"/>
                </a:solidFill>
                <a:latin typeface="Bookman Old Style" panose="02050604050505020204" pitchFamily="18" charset="0"/>
              </a:rPr>
              <a:t>Geri Ledford</a:t>
            </a:r>
          </a:p>
          <a:p>
            <a:r>
              <a:rPr lang="en-US" dirty="0">
                <a:solidFill>
                  <a:srgbClr val="7030A0"/>
                </a:solidFill>
                <a:latin typeface="Bookman Old Style" panose="02050604050505020204" pitchFamily="18" charset="0"/>
              </a:rPr>
              <a:t>Supervisor of ESL, Bilingual, and Basic Skills</a:t>
            </a:r>
          </a:p>
          <a:p>
            <a:r>
              <a:rPr lang="en-US" dirty="0" err="1">
                <a:solidFill>
                  <a:srgbClr val="7030A0"/>
                </a:solidFill>
                <a:latin typeface="Bookman Old Style" panose="02050604050505020204" pitchFamily="18" charset="0"/>
              </a:rPr>
              <a:t>Myroslawa</a:t>
            </a:r>
            <a:r>
              <a:rPr lang="en-US" dirty="0">
                <a:solidFill>
                  <a:srgbClr val="7030A0"/>
                </a:solidFill>
                <a:latin typeface="Bookman Old Style" panose="02050604050505020204" pitchFamily="18" charset="0"/>
              </a:rPr>
              <a:t> Cahn</a:t>
            </a:r>
          </a:p>
          <a:p>
            <a:r>
              <a:rPr lang="en-US" dirty="0">
                <a:solidFill>
                  <a:srgbClr val="7030A0"/>
                </a:solidFill>
                <a:latin typeface="Bookman Old Style" panose="02050604050505020204" pitchFamily="18" charset="0"/>
              </a:rPr>
              <a:t>Assistant Supervisor of ESL, Bilingual, and Basic Skills</a:t>
            </a:r>
          </a:p>
        </p:txBody>
      </p:sp>
    </p:spTree>
    <p:extLst>
      <p:ext uri="{BB962C8B-B14F-4D97-AF65-F5344CB8AC3E}">
        <p14:creationId xmlns:p14="http://schemas.microsoft.com/office/powerpoint/2010/main" xmlns="" val="3400782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xmlns="" id="{E52D7997-4C55-492B-B0CA-DC33809EEEB6}"/>
              </a:ext>
            </a:extLst>
          </p:cNvPr>
          <p:cNvGraphicFramePr>
            <a:graphicFrameLocks noGrp="1"/>
          </p:cNvGraphicFramePr>
          <p:nvPr>
            <p:extLst>
              <p:ext uri="{D42A27DB-BD31-4B8C-83A1-F6EECF244321}">
                <p14:modId xmlns:p14="http://schemas.microsoft.com/office/powerpoint/2010/main" xmlns="" val="2601571526"/>
              </p:ext>
            </p:extLst>
          </p:nvPr>
        </p:nvGraphicFramePr>
        <p:xfrm>
          <a:off x="-3" y="-24710"/>
          <a:ext cx="9144003" cy="6882712"/>
        </p:xfrm>
        <a:graphic>
          <a:graphicData uri="http://schemas.openxmlformats.org/drawingml/2006/table">
            <a:tbl>
              <a:tblPr firstRow="1" bandRow="1">
                <a:tableStyleId>{5C22544A-7EE6-4342-B048-85BDC9FD1C3A}</a:tableStyleId>
              </a:tblPr>
              <a:tblGrid>
                <a:gridCol w="1351722">
                  <a:extLst>
                    <a:ext uri="{9D8B030D-6E8A-4147-A177-3AD203B41FA5}">
                      <a16:colId xmlns:a16="http://schemas.microsoft.com/office/drawing/2014/main" xmlns="" val="1707233404"/>
                    </a:ext>
                  </a:extLst>
                </a:gridCol>
                <a:gridCol w="901148">
                  <a:extLst>
                    <a:ext uri="{9D8B030D-6E8A-4147-A177-3AD203B41FA5}">
                      <a16:colId xmlns:a16="http://schemas.microsoft.com/office/drawing/2014/main" xmlns="" val="1981079210"/>
                    </a:ext>
                  </a:extLst>
                </a:gridCol>
                <a:gridCol w="649356">
                  <a:extLst>
                    <a:ext uri="{9D8B030D-6E8A-4147-A177-3AD203B41FA5}">
                      <a16:colId xmlns:a16="http://schemas.microsoft.com/office/drawing/2014/main" xmlns="" val="3515615164"/>
                    </a:ext>
                  </a:extLst>
                </a:gridCol>
                <a:gridCol w="715617">
                  <a:extLst>
                    <a:ext uri="{9D8B030D-6E8A-4147-A177-3AD203B41FA5}">
                      <a16:colId xmlns:a16="http://schemas.microsoft.com/office/drawing/2014/main" xmlns="" val="1871301691"/>
                    </a:ext>
                  </a:extLst>
                </a:gridCol>
                <a:gridCol w="538522">
                  <a:extLst>
                    <a:ext uri="{9D8B030D-6E8A-4147-A177-3AD203B41FA5}">
                      <a16:colId xmlns:a16="http://schemas.microsoft.com/office/drawing/2014/main" xmlns="" val="712841733"/>
                    </a:ext>
                  </a:extLst>
                </a:gridCol>
                <a:gridCol w="1171009">
                  <a:extLst>
                    <a:ext uri="{9D8B030D-6E8A-4147-A177-3AD203B41FA5}">
                      <a16:colId xmlns:a16="http://schemas.microsoft.com/office/drawing/2014/main" xmlns="" val="3809498994"/>
                    </a:ext>
                  </a:extLst>
                </a:gridCol>
                <a:gridCol w="901148">
                  <a:extLst>
                    <a:ext uri="{9D8B030D-6E8A-4147-A177-3AD203B41FA5}">
                      <a16:colId xmlns:a16="http://schemas.microsoft.com/office/drawing/2014/main" xmlns="" val="3725616148"/>
                    </a:ext>
                  </a:extLst>
                </a:gridCol>
                <a:gridCol w="702365">
                  <a:extLst>
                    <a:ext uri="{9D8B030D-6E8A-4147-A177-3AD203B41FA5}">
                      <a16:colId xmlns:a16="http://schemas.microsoft.com/office/drawing/2014/main" xmlns="" val="1805149233"/>
                    </a:ext>
                  </a:extLst>
                </a:gridCol>
                <a:gridCol w="662609">
                  <a:extLst>
                    <a:ext uri="{9D8B030D-6E8A-4147-A177-3AD203B41FA5}">
                      <a16:colId xmlns:a16="http://schemas.microsoft.com/office/drawing/2014/main" xmlns="" val="3376365461"/>
                    </a:ext>
                  </a:extLst>
                </a:gridCol>
                <a:gridCol w="719234">
                  <a:extLst>
                    <a:ext uri="{9D8B030D-6E8A-4147-A177-3AD203B41FA5}">
                      <a16:colId xmlns:a16="http://schemas.microsoft.com/office/drawing/2014/main" xmlns="" val="844194084"/>
                    </a:ext>
                  </a:extLst>
                </a:gridCol>
                <a:gridCol w="831273">
                  <a:extLst>
                    <a:ext uri="{9D8B030D-6E8A-4147-A177-3AD203B41FA5}">
                      <a16:colId xmlns:a16="http://schemas.microsoft.com/office/drawing/2014/main" xmlns="" val="2859379831"/>
                    </a:ext>
                  </a:extLst>
                </a:gridCol>
              </a:tblGrid>
              <a:tr h="1040713">
                <a:tc gridSpan="11">
                  <a:txBody>
                    <a:bodyPr/>
                    <a:lstStyle/>
                    <a:p>
                      <a:pPr algn="ctr"/>
                      <a:r>
                        <a:rPr lang="en-US" sz="2800" dirty="0">
                          <a:latin typeface="Bookman Old Style" panose="02050604050505020204" pitchFamily="18" charset="0"/>
                        </a:rPr>
                        <a:t>ESSA District accountability Profile</a:t>
                      </a:r>
                    </a:p>
                    <a:p>
                      <a:pPr algn="ctr"/>
                      <a:r>
                        <a:rPr lang="en-US" sz="2800" dirty="0">
                          <a:latin typeface="Bookman Old Style" panose="02050604050505020204" pitchFamily="18" charset="0"/>
                        </a:rPr>
                        <a:t>English Language Arts/Literacy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4226423388"/>
                  </a:ext>
                </a:extLst>
              </a:tr>
              <a:tr h="921650">
                <a:tc>
                  <a:txBody>
                    <a:bodyPr/>
                    <a:lstStyle/>
                    <a:p>
                      <a:endParaRPr lang="en-US"/>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gridSpan="4">
                  <a:txBody>
                    <a:bodyPr/>
                    <a:lstStyle/>
                    <a:p>
                      <a:pPr algn="ctr"/>
                      <a:r>
                        <a:rPr lang="en-US" sz="1800" dirty="0">
                          <a:latin typeface="Bookman Old Style" panose="02050604050505020204" pitchFamily="18" charset="0"/>
                        </a:rPr>
                        <a:t>Participation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4">
                  <a:txBody>
                    <a:bodyPr/>
                    <a:lstStyle/>
                    <a:p>
                      <a:pPr algn="ctr"/>
                      <a:r>
                        <a:rPr lang="en-US" sz="1800" dirty="0">
                          <a:latin typeface="Bookman Old Style" panose="02050604050505020204" pitchFamily="18" charset="0"/>
                        </a:rPr>
                        <a:t>Academic Achievement (NJSLA/DLM)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2">
                  <a:txBody>
                    <a:bodyPr/>
                    <a:lstStyle/>
                    <a:p>
                      <a:pPr algn="ctr"/>
                      <a:r>
                        <a:rPr lang="en-US" sz="1800" dirty="0"/>
                        <a:t>Academic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372338292"/>
                  </a:ext>
                </a:extLst>
              </a:tr>
              <a:tr h="1233749">
                <a:tc>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100" dirty="0">
                          <a:latin typeface="Bookman Old Style" panose="02050604050505020204" pitchFamily="18" charset="0"/>
                        </a:rPr>
                        <a:t>Students enrolled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latin typeface="Bookman Old Style" panose="02050604050505020204" pitchFamily="18" charset="0"/>
                        </a:rPr>
                        <a:t>Non</a:t>
                      </a:r>
                    </a:p>
                    <a:p>
                      <a:pPr algn="ctr"/>
                      <a:r>
                        <a:rPr lang="en-US" sz="1100" dirty="0">
                          <a:latin typeface="Bookman Old Style" panose="02050604050505020204" pitchFamily="18" charset="0"/>
                        </a:rPr>
                        <a:t>Tested</a:t>
                      </a:r>
                    </a:p>
                    <a:p>
                      <a:pPr algn="ctr"/>
                      <a:r>
                        <a:rPr lang="en-US" sz="1100" dirty="0">
                          <a:latin typeface="Bookman Old Style" panose="02050604050505020204" pitchFamily="18" charset="0"/>
                        </a:rPr>
                        <a:t>Rate</a:t>
                      </a:r>
                    </a:p>
                    <a:p>
                      <a:pPr algn="ctr"/>
                      <a:r>
                        <a:rPr lang="en-US" sz="1100" dirty="0">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Time in</a:t>
                      </a:r>
                    </a:p>
                    <a:p>
                      <a:pPr algn="ctr"/>
                      <a:r>
                        <a:rPr lang="en-US" sz="1100" dirty="0"/>
                        <a:t>School </a:t>
                      </a:r>
                    </a:p>
                    <a:p>
                      <a:pPr algn="ctr"/>
                      <a:r>
                        <a:rPr lang="en-US" sz="1100" dirty="0"/>
                        <a:t>&lt;</a:t>
                      </a:r>
                      <a:r>
                        <a:rPr lang="en-US" sz="1100" dirty="0" err="1"/>
                        <a:t>yr</a:t>
                      </a:r>
                      <a:endParaRPr lang="en-US" sz="1100" dirty="0"/>
                    </a:p>
                    <a:p>
                      <a:pPr algn="ctr"/>
                      <a:r>
                        <a:rPr lang="en-US" sz="11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Met (95%)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Denominator </a:t>
                      </a:r>
                    </a:p>
                    <a:p>
                      <a:r>
                        <a:rPr lang="en-US" dirty="0"/>
                        <a:t>(At least 95%</a:t>
                      </a:r>
                    </a:p>
                    <a:p>
                      <a:r>
                        <a:rPr lang="en-US" dirty="0"/>
                        <a:t>Of full year enrollment)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Proficient </a:t>
                      </a:r>
                    </a:p>
                    <a:p>
                      <a:r>
                        <a:rPr lang="en-US" dirty="0"/>
                        <a:t>(Full year students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Annual</a:t>
                      </a:r>
                    </a:p>
                    <a:p>
                      <a:r>
                        <a:rPr lang="en-US" dirty="0"/>
                        <a:t>Target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Met</a:t>
                      </a:r>
                    </a:p>
                    <a:p>
                      <a:r>
                        <a:rPr lang="en-US" dirty="0"/>
                        <a:t>Target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Median</a:t>
                      </a:r>
                    </a:p>
                    <a:p>
                      <a:r>
                        <a:rPr lang="en-US" dirty="0"/>
                        <a:t>SGP**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Met</a:t>
                      </a:r>
                    </a:p>
                    <a:p>
                      <a:r>
                        <a:rPr lang="en-US" dirty="0"/>
                        <a:t>Standard</a:t>
                      </a:r>
                    </a:p>
                    <a:p>
                      <a:r>
                        <a:rPr lang="en-US" dirty="0"/>
                        <a:t>(40-59.5)</a:t>
                      </a:r>
                    </a:p>
                    <a:p>
                      <a:r>
                        <a:rPr lang="en-US" dirty="0"/>
                        <a:t>Exceeds</a:t>
                      </a:r>
                    </a:p>
                    <a:p>
                      <a:r>
                        <a:rPr lang="en-US" dirty="0"/>
                        <a:t>(&gt;=60)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45917950"/>
                  </a:ext>
                </a:extLst>
              </a:tr>
              <a:tr h="921650">
                <a:tc>
                  <a:txBody>
                    <a:bodyPr/>
                    <a:lstStyle/>
                    <a:p>
                      <a:pPr algn="ctr"/>
                      <a:r>
                        <a:rPr lang="en-US" sz="1400" b="1" dirty="0">
                          <a:latin typeface="Bookman Old Style" panose="02050604050505020204" pitchFamily="18" charset="0"/>
                        </a:rPr>
                        <a:t>2016/2017</a:t>
                      </a:r>
                    </a:p>
                    <a:p>
                      <a:pPr algn="ctr"/>
                      <a:r>
                        <a:rPr lang="en-US" sz="1600" b="1" dirty="0">
                          <a:latin typeface="Bookman Old Style" panose="02050604050505020204" pitchFamily="18" charset="0"/>
                        </a:rPr>
                        <a: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199.0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29.1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24.7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63.0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highlight>
                          <a:srgbClr val="00FF00"/>
                        </a:highlight>
                      </a:endParaRPr>
                    </a:p>
                    <a:p>
                      <a:pPr algn="ctr"/>
                      <a:r>
                        <a:rPr lang="en-US" sz="1600" dirty="0">
                          <a:highlight>
                            <a:srgbClr val="00FFFF"/>
                          </a:highlight>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281623479"/>
                  </a:ext>
                </a:extLst>
              </a:tr>
              <a:tr h="921650">
                <a:tc>
                  <a:txBody>
                    <a:bodyPr/>
                    <a:lstStyle/>
                    <a:p>
                      <a:pPr algn="ctr"/>
                      <a:r>
                        <a:rPr lang="en-US" sz="1600" b="1" dirty="0" smtClean="0"/>
                        <a:t>2017/2018</a:t>
                      </a:r>
                      <a:endParaRPr lang="en-US" sz="1600" b="1" dirty="0"/>
                    </a:p>
                    <a:p>
                      <a:pPr algn="ctr"/>
                      <a:r>
                        <a:rPr lang="en-US" sz="1600" b="1" dirty="0"/>
                        <a:t>ELL</a:t>
                      </a:r>
                    </a:p>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234.0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58.0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2987481317"/>
                  </a:ext>
                </a:extLst>
              </a:tr>
              <a:tr h="921650">
                <a:tc>
                  <a:txBody>
                    <a:bodyPr/>
                    <a:lstStyle/>
                    <a:p>
                      <a:pPr algn="ctr"/>
                      <a:endParaRPr lang="en-US" sz="1600" b="1" dirty="0"/>
                    </a:p>
                    <a:p>
                      <a:pPr algn="ctr"/>
                      <a:r>
                        <a:rPr lang="en-US" sz="1600" b="1" dirty="0"/>
                        <a:t>2018/2019</a:t>
                      </a:r>
                    </a:p>
                    <a:p>
                      <a:pPr algn="ctr"/>
                      <a:r>
                        <a:rPr lang="en-US" sz="1600" b="1" dirty="0"/>
                        <a: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0.4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271.0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35.4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30.5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49.0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451153628"/>
                  </a:ext>
                </a:extLst>
              </a:tr>
              <a:tr h="921650">
                <a:tc gridSpan="5">
                  <a:txBody>
                    <a:bodyPr/>
                    <a:lstStyle/>
                    <a:p>
                      <a:r>
                        <a:rPr lang="en-US" dirty="0">
                          <a:highlight>
                            <a:srgbClr val="00FF00"/>
                          </a:highlight>
                        </a:rPr>
                        <a:t>Y- Met Target ( Academic Achievement, Graduation Rates, EL Progress or Met Standard (Participation, Academic Progress) Or Met State Average (School Quality).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gridSpan="6">
                  <a:txBody>
                    <a:bodyPr/>
                    <a:lstStyle/>
                    <a:p>
                      <a:r>
                        <a:rPr lang="en-US" dirty="0">
                          <a:highlight>
                            <a:srgbClr val="00FFFF"/>
                          </a:highlight>
                        </a:rPr>
                        <a:t>E- Exceeds Standard. Only Applies to Academic Progress (&gt;=60) and EL Progress to Proficiency above one standard deviation from the mean.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772225489"/>
                  </a:ext>
                </a:extLst>
              </a:tr>
            </a:tbl>
          </a:graphicData>
        </a:graphic>
      </p:graphicFrame>
    </p:spTree>
    <p:extLst>
      <p:ext uri="{BB962C8B-B14F-4D97-AF65-F5344CB8AC3E}">
        <p14:creationId xmlns:p14="http://schemas.microsoft.com/office/powerpoint/2010/main" xmlns="" val="3962329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xmlns="" id="{DA21E278-06FE-4687-A839-C2F6E836AD71}"/>
              </a:ext>
            </a:extLst>
          </p:cNvPr>
          <p:cNvGraphicFramePr>
            <a:graphicFrameLocks noGrp="1"/>
          </p:cNvGraphicFramePr>
          <p:nvPr>
            <p:extLst>
              <p:ext uri="{D42A27DB-BD31-4B8C-83A1-F6EECF244321}">
                <p14:modId xmlns:p14="http://schemas.microsoft.com/office/powerpoint/2010/main" xmlns="" val="2509840341"/>
              </p:ext>
            </p:extLst>
          </p:nvPr>
        </p:nvGraphicFramePr>
        <p:xfrm>
          <a:off x="-3" y="0"/>
          <a:ext cx="9144003" cy="6858000"/>
        </p:xfrm>
        <a:graphic>
          <a:graphicData uri="http://schemas.openxmlformats.org/drawingml/2006/table">
            <a:tbl>
              <a:tblPr firstRow="1" bandRow="1">
                <a:tableStyleId>{5C22544A-7EE6-4342-B048-85BDC9FD1C3A}</a:tableStyleId>
              </a:tblPr>
              <a:tblGrid>
                <a:gridCol w="1351722">
                  <a:extLst>
                    <a:ext uri="{9D8B030D-6E8A-4147-A177-3AD203B41FA5}">
                      <a16:colId xmlns:a16="http://schemas.microsoft.com/office/drawing/2014/main" xmlns="" val="2905641636"/>
                    </a:ext>
                  </a:extLst>
                </a:gridCol>
                <a:gridCol w="901148">
                  <a:extLst>
                    <a:ext uri="{9D8B030D-6E8A-4147-A177-3AD203B41FA5}">
                      <a16:colId xmlns:a16="http://schemas.microsoft.com/office/drawing/2014/main" xmlns="" val="321769554"/>
                    </a:ext>
                  </a:extLst>
                </a:gridCol>
                <a:gridCol w="649356">
                  <a:extLst>
                    <a:ext uri="{9D8B030D-6E8A-4147-A177-3AD203B41FA5}">
                      <a16:colId xmlns:a16="http://schemas.microsoft.com/office/drawing/2014/main" xmlns="" val="4111894872"/>
                    </a:ext>
                  </a:extLst>
                </a:gridCol>
                <a:gridCol w="715617">
                  <a:extLst>
                    <a:ext uri="{9D8B030D-6E8A-4147-A177-3AD203B41FA5}">
                      <a16:colId xmlns:a16="http://schemas.microsoft.com/office/drawing/2014/main" xmlns="" val="2209120130"/>
                    </a:ext>
                  </a:extLst>
                </a:gridCol>
                <a:gridCol w="538522">
                  <a:extLst>
                    <a:ext uri="{9D8B030D-6E8A-4147-A177-3AD203B41FA5}">
                      <a16:colId xmlns:a16="http://schemas.microsoft.com/office/drawing/2014/main" xmlns="" val="3306537000"/>
                    </a:ext>
                  </a:extLst>
                </a:gridCol>
                <a:gridCol w="1171009">
                  <a:extLst>
                    <a:ext uri="{9D8B030D-6E8A-4147-A177-3AD203B41FA5}">
                      <a16:colId xmlns:a16="http://schemas.microsoft.com/office/drawing/2014/main" xmlns="" val="1216096513"/>
                    </a:ext>
                  </a:extLst>
                </a:gridCol>
                <a:gridCol w="901148">
                  <a:extLst>
                    <a:ext uri="{9D8B030D-6E8A-4147-A177-3AD203B41FA5}">
                      <a16:colId xmlns:a16="http://schemas.microsoft.com/office/drawing/2014/main" xmlns="" val="424797940"/>
                    </a:ext>
                  </a:extLst>
                </a:gridCol>
                <a:gridCol w="702365">
                  <a:extLst>
                    <a:ext uri="{9D8B030D-6E8A-4147-A177-3AD203B41FA5}">
                      <a16:colId xmlns:a16="http://schemas.microsoft.com/office/drawing/2014/main" xmlns="" val="3397511600"/>
                    </a:ext>
                  </a:extLst>
                </a:gridCol>
                <a:gridCol w="662609">
                  <a:extLst>
                    <a:ext uri="{9D8B030D-6E8A-4147-A177-3AD203B41FA5}">
                      <a16:colId xmlns:a16="http://schemas.microsoft.com/office/drawing/2014/main" xmlns="" val="4025353121"/>
                    </a:ext>
                  </a:extLst>
                </a:gridCol>
                <a:gridCol w="719234">
                  <a:extLst>
                    <a:ext uri="{9D8B030D-6E8A-4147-A177-3AD203B41FA5}">
                      <a16:colId xmlns:a16="http://schemas.microsoft.com/office/drawing/2014/main" xmlns="" val="2961817993"/>
                    </a:ext>
                  </a:extLst>
                </a:gridCol>
                <a:gridCol w="831273">
                  <a:extLst>
                    <a:ext uri="{9D8B030D-6E8A-4147-A177-3AD203B41FA5}">
                      <a16:colId xmlns:a16="http://schemas.microsoft.com/office/drawing/2014/main" xmlns="" val="3121154765"/>
                    </a:ext>
                  </a:extLst>
                </a:gridCol>
              </a:tblGrid>
              <a:tr h="961705">
                <a:tc gridSpan="11">
                  <a:txBody>
                    <a:bodyPr/>
                    <a:lstStyle/>
                    <a:p>
                      <a:pPr algn="ctr"/>
                      <a:r>
                        <a:rPr lang="en-US" sz="2800" dirty="0">
                          <a:latin typeface="Bookman Old Style" panose="02050604050505020204" pitchFamily="18" charset="0"/>
                        </a:rPr>
                        <a:t>ESSA District accountability Profile</a:t>
                      </a:r>
                    </a:p>
                    <a:p>
                      <a:pPr algn="ctr"/>
                      <a:r>
                        <a:rPr lang="en-US" sz="2800" dirty="0">
                          <a:latin typeface="Bookman Old Style" panose="02050604050505020204" pitchFamily="18" charset="0"/>
                        </a:rPr>
                        <a:t>Mathematics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mpd="sng">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729166192"/>
                  </a:ext>
                </a:extLst>
              </a:tr>
              <a:tr h="851680">
                <a:tc rowSpan="2">
                  <a:txBody>
                    <a:bodyPr/>
                    <a:lstStyle/>
                    <a:p>
                      <a:endParaRPr lang="en-US"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a:r>
                        <a:rPr lang="en-US" sz="1800" dirty="0">
                          <a:latin typeface="Bookman Old Style" panose="02050604050505020204" pitchFamily="18" charset="0"/>
                        </a:rPr>
                        <a:t>Participation Rate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4">
                  <a:txBody>
                    <a:bodyPr/>
                    <a:lstStyle/>
                    <a:p>
                      <a:pPr algn="ctr"/>
                      <a:r>
                        <a:rPr lang="en-US" sz="1800" dirty="0">
                          <a:latin typeface="Bookman Old Style" panose="02050604050505020204" pitchFamily="18" charset="0"/>
                        </a:rPr>
                        <a:t>Academic Achievement (NJSLA/DLM)</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2">
                  <a:txBody>
                    <a:bodyPr/>
                    <a:lstStyle/>
                    <a:p>
                      <a:pPr algn="ctr"/>
                      <a:r>
                        <a:rPr lang="en-US" sz="1800" dirty="0"/>
                        <a:t>Academic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364168454"/>
                  </a:ext>
                </a:extLst>
              </a:tr>
              <a:tr h="1140086">
                <a:tc vMerge="1">
                  <a:txBody>
                    <a:bodyPr/>
                    <a:lstStyle/>
                    <a:p>
                      <a:endParaRPr lang="en-US"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pPr algn="ctr"/>
                      <a:r>
                        <a:rPr lang="en-US" sz="1100" dirty="0">
                          <a:latin typeface="Bookman Old Style" panose="02050604050505020204" pitchFamily="18" charset="0"/>
                        </a:rPr>
                        <a:t>Students enrolled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latin typeface="Bookman Old Style" panose="02050604050505020204" pitchFamily="18" charset="0"/>
                        </a:rPr>
                        <a:t>Non</a:t>
                      </a:r>
                    </a:p>
                    <a:p>
                      <a:pPr algn="ctr"/>
                      <a:r>
                        <a:rPr lang="en-US" sz="1100" dirty="0">
                          <a:latin typeface="Bookman Old Style" panose="02050604050505020204" pitchFamily="18" charset="0"/>
                        </a:rPr>
                        <a:t>Tested</a:t>
                      </a:r>
                    </a:p>
                    <a:p>
                      <a:pPr algn="ctr"/>
                      <a:r>
                        <a:rPr lang="en-US" sz="1100" dirty="0">
                          <a:latin typeface="Bookman Old Style" panose="02050604050505020204" pitchFamily="18" charset="0"/>
                        </a:rPr>
                        <a:t>Rate</a:t>
                      </a:r>
                    </a:p>
                    <a:p>
                      <a:pPr algn="ctr"/>
                      <a:r>
                        <a:rPr lang="en-US" sz="1100" dirty="0">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Time in</a:t>
                      </a:r>
                    </a:p>
                    <a:p>
                      <a:pPr algn="ctr"/>
                      <a:r>
                        <a:rPr lang="en-US" sz="1100" dirty="0"/>
                        <a:t>School </a:t>
                      </a:r>
                    </a:p>
                    <a:p>
                      <a:pPr algn="ctr"/>
                      <a:r>
                        <a:rPr lang="en-US" sz="1100" dirty="0"/>
                        <a:t>&lt;</a:t>
                      </a:r>
                      <a:r>
                        <a:rPr lang="en-US" sz="1100" dirty="0" err="1"/>
                        <a:t>yr</a:t>
                      </a:r>
                      <a:endParaRPr lang="en-US" sz="1100" dirty="0"/>
                    </a:p>
                    <a:p>
                      <a:pPr algn="ctr"/>
                      <a:r>
                        <a:rPr lang="en-US" sz="1100" dirty="0"/>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Met (95%)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Denominator </a:t>
                      </a:r>
                    </a:p>
                    <a:p>
                      <a:r>
                        <a:rPr lang="en-US" dirty="0"/>
                        <a:t>(At least 95%</a:t>
                      </a:r>
                    </a:p>
                    <a:p>
                      <a:r>
                        <a:rPr lang="en-US" dirty="0"/>
                        <a:t>Of full year enrollment)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Proficient </a:t>
                      </a:r>
                    </a:p>
                    <a:p>
                      <a:r>
                        <a:rPr lang="en-US" dirty="0"/>
                        <a:t>(Full year students only)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Annual</a:t>
                      </a:r>
                    </a:p>
                    <a:p>
                      <a:r>
                        <a:rPr lang="en-US" dirty="0"/>
                        <a:t>Target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Met</a:t>
                      </a:r>
                    </a:p>
                    <a:p>
                      <a:r>
                        <a:rPr lang="en-US" dirty="0"/>
                        <a:t>Target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Median</a:t>
                      </a:r>
                    </a:p>
                    <a:p>
                      <a:r>
                        <a:rPr lang="en-US" dirty="0"/>
                        <a:t>SGP**</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t>Met</a:t>
                      </a:r>
                    </a:p>
                    <a:p>
                      <a:r>
                        <a:rPr lang="en-US" dirty="0"/>
                        <a:t>Standard</a:t>
                      </a:r>
                    </a:p>
                    <a:p>
                      <a:r>
                        <a:rPr lang="en-US" dirty="0"/>
                        <a:t>(40-59.5)</a:t>
                      </a:r>
                    </a:p>
                    <a:p>
                      <a:r>
                        <a:rPr lang="en-US" dirty="0"/>
                        <a:t>Exceeds</a:t>
                      </a:r>
                    </a:p>
                    <a:p>
                      <a:r>
                        <a:rPr lang="en-US" dirty="0"/>
                        <a:t>(&gt;=60)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22346412"/>
                  </a:ext>
                </a:extLst>
              </a:tr>
              <a:tr h="851680">
                <a:tc>
                  <a:txBody>
                    <a:bodyPr/>
                    <a:lstStyle/>
                    <a:p>
                      <a:pPr algn="ctr"/>
                      <a:r>
                        <a:rPr lang="en-US" sz="1400" b="1" dirty="0">
                          <a:latin typeface="Bookman Old Style" panose="02050604050505020204" pitchFamily="18" charset="0"/>
                        </a:rPr>
                        <a:t>2016/2017</a:t>
                      </a:r>
                    </a:p>
                    <a:p>
                      <a:pPr algn="ctr"/>
                      <a:r>
                        <a:rPr lang="en-US" sz="1400" b="1" dirty="0">
                          <a:latin typeface="Bookman Old Style" panose="02050604050505020204" pitchFamily="18" charset="0"/>
                        </a:rPr>
                        <a: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271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49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24.6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FF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57.5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highlight>
                          <a:srgbClr val="00FF00"/>
                        </a:highlight>
                      </a:endParaRPr>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44729674"/>
                  </a:ext>
                </a:extLst>
              </a:tr>
              <a:tr h="851680">
                <a:tc>
                  <a:txBody>
                    <a:bodyPr/>
                    <a:lstStyle/>
                    <a:p>
                      <a:pPr algn="ctr"/>
                      <a:r>
                        <a:rPr lang="en-US" sz="1600" b="1" dirty="0" smtClean="0"/>
                        <a:t>2017/2018</a:t>
                      </a:r>
                      <a:endParaRPr lang="en-US" sz="1600" b="1" dirty="0"/>
                    </a:p>
                    <a:p>
                      <a:pPr algn="ctr"/>
                      <a:r>
                        <a:rPr lang="en-US" sz="1600" b="1" dirty="0"/>
                        <a:t>ELL</a:t>
                      </a:r>
                    </a:p>
                    <a:p>
                      <a:pPr algn="ctr"/>
                      <a:endParaRPr lang="en-US" sz="1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266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0.8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252.0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31.4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29.2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61.5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FF"/>
                          </a:highlight>
                        </a:rPr>
                        <a:t>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3142254127"/>
                  </a:ext>
                </a:extLst>
              </a:tr>
              <a:tr h="851680">
                <a:tc>
                  <a:txBody>
                    <a:bodyPr/>
                    <a:lstStyle/>
                    <a:p>
                      <a:pPr algn="ctr"/>
                      <a:r>
                        <a:rPr lang="en-US" sz="1600" b="1" dirty="0"/>
                        <a:t>2018/2019</a:t>
                      </a:r>
                    </a:p>
                    <a:p>
                      <a:pPr algn="ctr"/>
                      <a:r>
                        <a:rPr lang="en-US" sz="1600" b="1" dirty="0"/>
                        <a:t>ELL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313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293.0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30.7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32.1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p>
                    <a:p>
                      <a:pPr algn="ctr"/>
                      <a:r>
                        <a:rPr lang="en-US" sz="1600" dirty="0"/>
                        <a:t>49.5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600" dirty="0">
                        <a:highlight>
                          <a:srgbClr val="00FF00"/>
                        </a:highlight>
                      </a:endParaRPr>
                    </a:p>
                    <a:p>
                      <a:pPr algn="ctr"/>
                      <a:r>
                        <a:rPr lang="en-US" sz="1600" dirty="0">
                          <a:highlight>
                            <a:srgbClr val="00FF00"/>
                          </a:highlight>
                        </a:rPr>
                        <a:t>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179818536"/>
                  </a:ext>
                </a:extLst>
              </a:tr>
              <a:tr h="1349489">
                <a:tc gridSpan="3">
                  <a:txBody>
                    <a:bodyPr/>
                    <a:lstStyle/>
                    <a:p>
                      <a:r>
                        <a:rPr lang="en-US" dirty="0">
                          <a:highlight>
                            <a:srgbClr val="FFFF00"/>
                          </a:highlight>
                        </a:rPr>
                        <a:t>Y- Met Target with 90% Confidence Interval applied to Academic Achievement Indicator or EL Progress to Proficiency within one standard deviation below the mean.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gridSpan="3">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highlight>
                            <a:srgbClr val="00FFFF"/>
                          </a:highlight>
                        </a:rPr>
                        <a:t>E- Exceeds Standard. Only Applies to Academic Progress (&gt;=60) and EL Progress to Proficiency above one standard deviation from the mean.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dirty="0"/>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tc gridSpan="5">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a:highlight>
                            <a:srgbClr val="00FF00"/>
                          </a:highlight>
                        </a:rPr>
                        <a:t>Y- Met Target ( Academic Achievement, Graduation Rates, EL Progress or Met Standard (Participation, Academic Progress) Or Met State Average (School Quality).  </a:t>
                      </a:r>
                    </a:p>
                    <a:p>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a:p>
                  </a:txBody>
                  <a:tcPr>
                    <a:lnT w="12700" cap="flat" cmpd="sng" algn="ctr">
                      <a:solidFill>
                        <a:schemeClr val="tx1"/>
                      </a:solidFill>
                      <a:prstDash val="solid"/>
                      <a:round/>
                      <a:headEnd type="none" w="med" len="med"/>
                      <a:tailEnd type="none" w="med" len="med"/>
                    </a:lnT>
                  </a:tcPr>
                </a:tc>
                <a:tc hMerge="1">
                  <a:txBody>
                    <a:bodyPr/>
                    <a:lstStyle/>
                    <a:p>
                      <a:endParaRPr lang="en-US" dirty="0"/>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xmlns="" val="1697641535"/>
                  </a:ext>
                </a:extLst>
              </a:tr>
            </a:tbl>
          </a:graphicData>
        </a:graphic>
      </p:graphicFrame>
    </p:spTree>
    <p:extLst>
      <p:ext uri="{BB962C8B-B14F-4D97-AF65-F5344CB8AC3E}">
        <p14:creationId xmlns:p14="http://schemas.microsoft.com/office/powerpoint/2010/main" xmlns="" val="859285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17E4B1-7D18-4762-BE63-A8001181B613}"/>
              </a:ext>
            </a:extLst>
          </p:cNvPr>
          <p:cNvSpPr>
            <a:spLocks noGrp="1"/>
          </p:cNvSpPr>
          <p:nvPr>
            <p:ph type="title"/>
          </p:nvPr>
        </p:nvSpPr>
        <p:spPr>
          <a:xfrm>
            <a:off x="702365" y="336299"/>
            <a:ext cx="8201003" cy="1049235"/>
          </a:xfrm>
        </p:spPr>
        <p:txBody>
          <a:bodyPr>
            <a:normAutofit fontScale="90000"/>
          </a:bodyPr>
          <a:lstStyle/>
          <a:p>
            <a:r>
              <a:rPr lang="en-US" b="1" dirty="0">
                <a:solidFill>
                  <a:srgbClr val="7030A0"/>
                </a:solidFill>
                <a:latin typeface="Bookman Old Style" panose="02050604050505020204" pitchFamily="18" charset="0"/>
              </a:rPr>
              <a:t>Academic Progress</a:t>
            </a:r>
            <a:endParaRPr lang="en-US" dirty="0">
              <a:solidFill>
                <a:srgbClr val="7030A0"/>
              </a:solidFill>
              <a:latin typeface="Bookman Old Style" panose="02050604050505020204" pitchFamily="18" charset="0"/>
            </a:endParaRPr>
          </a:p>
        </p:txBody>
      </p:sp>
      <p:graphicFrame>
        <p:nvGraphicFramePr>
          <p:cNvPr id="3" name="Table 2">
            <a:extLst>
              <a:ext uri="{FF2B5EF4-FFF2-40B4-BE49-F238E27FC236}">
                <a16:creationId xmlns:a16="http://schemas.microsoft.com/office/drawing/2014/main" xmlns="" id="{A59469DC-62F3-48AC-BEC6-F014B21FFE74}"/>
              </a:ext>
            </a:extLst>
          </p:cNvPr>
          <p:cNvGraphicFramePr>
            <a:graphicFrameLocks noGrp="1"/>
          </p:cNvGraphicFramePr>
          <p:nvPr>
            <p:extLst>
              <p:ext uri="{D42A27DB-BD31-4B8C-83A1-F6EECF244321}">
                <p14:modId xmlns:p14="http://schemas.microsoft.com/office/powerpoint/2010/main" xmlns="" val="310860828"/>
              </p:ext>
            </p:extLst>
          </p:nvPr>
        </p:nvGraphicFramePr>
        <p:xfrm>
          <a:off x="457200" y="1749245"/>
          <a:ext cx="8446168" cy="4015409"/>
        </p:xfrm>
        <a:graphic>
          <a:graphicData uri="http://schemas.openxmlformats.org/drawingml/2006/table">
            <a:tbl>
              <a:tblPr/>
              <a:tblGrid>
                <a:gridCol w="1907975">
                  <a:extLst>
                    <a:ext uri="{9D8B030D-6E8A-4147-A177-3AD203B41FA5}">
                      <a16:colId xmlns:a16="http://schemas.microsoft.com/office/drawing/2014/main" xmlns="" val="453228197"/>
                    </a:ext>
                  </a:extLst>
                </a:gridCol>
                <a:gridCol w="2321894">
                  <a:extLst>
                    <a:ext uri="{9D8B030D-6E8A-4147-A177-3AD203B41FA5}">
                      <a16:colId xmlns:a16="http://schemas.microsoft.com/office/drawing/2014/main" xmlns="" val="3874696749"/>
                    </a:ext>
                  </a:extLst>
                </a:gridCol>
                <a:gridCol w="2113404">
                  <a:extLst>
                    <a:ext uri="{9D8B030D-6E8A-4147-A177-3AD203B41FA5}">
                      <a16:colId xmlns:a16="http://schemas.microsoft.com/office/drawing/2014/main" xmlns="" val="3038745412"/>
                    </a:ext>
                  </a:extLst>
                </a:gridCol>
                <a:gridCol w="2102895">
                  <a:extLst>
                    <a:ext uri="{9D8B030D-6E8A-4147-A177-3AD203B41FA5}">
                      <a16:colId xmlns:a16="http://schemas.microsoft.com/office/drawing/2014/main" xmlns="" val="1895210825"/>
                    </a:ext>
                  </a:extLst>
                </a:gridCol>
              </a:tblGrid>
              <a:tr h="1121421">
                <a:tc>
                  <a:txBody>
                    <a:bodyPr/>
                    <a:lstStyle/>
                    <a:p>
                      <a:pPr algn="l" rtl="0" fontAlgn="base"/>
                      <a:r>
                        <a:rPr lang="en-US" b="1" i="0" dirty="0">
                          <a:solidFill>
                            <a:srgbClr val="FFFFFF"/>
                          </a:solidFill>
                          <a:effectLst/>
                          <a:latin typeface="Bookman Old Style" panose="02050604050505020204" pitchFamily="18" charset="0"/>
                        </a:rPr>
                        <a:t>District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b="1" i="0" dirty="0">
                          <a:solidFill>
                            <a:srgbClr val="FFFFFF"/>
                          </a:solidFill>
                          <a:effectLst/>
                          <a:latin typeface="Bookman Old Style" panose="02050604050505020204" pitchFamily="18" charset="0"/>
                        </a:rPr>
                        <a:t>         2016-2017​</a:t>
                      </a:r>
                    </a:p>
                    <a:p>
                      <a:pPr algn="l" rtl="0" fontAlgn="base"/>
                      <a:r>
                        <a:rPr lang="en-US" b="1" i="0" dirty="0">
                          <a:solidFill>
                            <a:srgbClr val="FFFFFF"/>
                          </a:solidFill>
                          <a:effectLst/>
                          <a:latin typeface="Bookman Old Style" panose="02050604050505020204" pitchFamily="18" charset="0"/>
                        </a:rPr>
                        <a:t> Academic Progress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b="1" i="0" dirty="0">
                          <a:solidFill>
                            <a:srgbClr val="FFFFFF"/>
                          </a:solidFill>
                          <a:effectLst/>
                          <a:latin typeface="Bookman Old Style" panose="02050604050505020204" pitchFamily="18" charset="0"/>
                        </a:rPr>
                        <a:t>        2017-2018 ​</a:t>
                      </a:r>
                    </a:p>
                    <a:p>
                      <a:pPr algn="l" rtl="0" fontAlgn="base"/>
                      <a:r>
                        <a:rPr lang="en-US" b="1" i="0" dirty="0">
                          <a:solidFill>
                            <a:srgbClr val="FFFFFF"/>
                          </a:solidFill>
                          <a:effectLst/>
                          <a:latin typeface="Bookman Old Style" panose="02050604050505020204" pitchFamily="18" charset="0"/>
                        </a:rPr>
                        <a:t>Academic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b="1" i="0" dirty="0">
                          <a:solidFill>
                            <a:srgbClr val="FFFFFF"/>
                          </a:solidFill>
                          <a:effectLst/>
                          <a:latin typeface="Bookman Old Style" panose="02050604050505020204" pitchFamily="18" charset="0"/>
                        </a:rPr>
                        <a:t>        2018-2019 ​</a:t>
                      </a:r>
                    </a:p>
                    <a:p>
                      <a:pPr algn="l" rtl="0" fontAlgn="base"/>
                      <a:r>
                        <a:rPr lang="en-US" b="1" i="0" dirty="0">
                          <a:solidFill>
                            <a:srgbClr val="FFFFFF"/>
                          </a:solidFill>
                          <a:effectLst/>
                          <a:latin typeface="Bookman Old Style" panose="02050604050505020204" pitchFamily="18" charset="0"/>
                        </a:rPr>
                        <a:t>Academic Progress​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xmlns="" val="280864547"/>
                  </a:ext>
                </a:extLst>
              </a:tr>
              <a:tr h="1446994">
                <a:tc>
                  <a:txBody>
                    <a:bodyPr/>
                    <a:lstStyle/>
                    <a:p>
                      <a:pPr algn="l" rtl="0" fontAlgn="base"/>
                      <a:r>
                        <a:rPr lang="en-US" b="0" i="0" dirty="0">
                          <a:solidFill>
                            <a:srgbClr val="000000"/>
                          </a:solidFill>
                          <a:effectLst/>
                          <a:latin typeface="Bookman Old Style" panose="02050604050505020204" pitchFamily="18" charset="0"/>
                        </a:rPr>
                        <a:t>Garfield District ELLs​</a:t>
                      </a:r>
                    </a:p>
                    <a:p>
                      <a:pPr algn="l" rtl="0" fontAlgn="base"/>
                      <a:r>
                        <a:rPr lang="en-US" b="0" i="0" dirty="0">
                          <a:solidFill>
                            <a:srgbClr val="00B0F0"/>
                          </a:solidFill>
                          <a:effectLst/>
                          <a:latin typeface="Bookman Old Style" panose="02050604050505020204" pitchFamily="18" charset="0"/>
                        </a:rPr>
                        <a:t>Language Arts </a:t>
                      </a:r>
                      <a:r>
                        <a:rPr lang="en-US"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b="0" i="0" dirty="0">
                          <a:solidFill>
                            <a:srgbClr val="000000"/>
                          </a:solidFill>
                          <a:effectLst/>
                          <a:latin typeface="Bookman Old Style" panose="02050604050505020204" pitchFamily="18" charset="0"/>
                        </a:rPr>
                        <a:t>Target &gt; 60 -​</a:t>
                      </a:r>
                    </a:p>
                    <a:p>
                      <a:pPr algn="l" rtl="0" fontAlgn="base"/>
                      <a:r>
                        <a:rPr lang="en-US" b="0" i="0" dirty="0">
                          <a:solidFill>
                            <a:srgbClr val="000000"/>
                          </a:solidFill>
                          <a:effectLst/>
                          <a:latin typeface="Bookman Old Style" panose="02050604050505020204" pitchFamily="18" charset="0"/>
                        </a:rPr>
                        <a:t>Achieved 63.0 </a:t>
                      </a:r>
                      <a:endParaRPr lang="en-US" b="0" i="0" dirty="0" smtClean="0">
                        <a:solidFill>
                          <a:srgbClr val="000000"/>
                        </a:solidFill>
                        <a:effectLst/>
                        <a:latin typeface="Bookman Old Style" panose="02050604050505020204" pitchFamily="18" charset="0"/>
                      </a:endParaRPr>
                    </a:p>
                    <a:p>
                      <a:pPr algn="l" rtl="0" fontAlgn="base"/>
                      <a:r>
                        <a:rPr lang="en-US" b="0" i="0" dirty="0" smtClean="0">
                          <a:solidFill>
                            <a:srgbClr val="7030A0"/>
                          </a:solidFill>
                          <a:effectLst/>
                          <a:latin typeface="Bookman Old Style" panose="02050604050505020204" pitchFamily="18" charset="0"/>
                        </a:rPr>
                        <a:t>Exceeded</a:t>
                      </a:r>
                      <a:r>
                        <a:rPr lang="en-US" b="0" i="0" dirty="0">
                          <a:solidFill>
                            <a:srgbClr val="000000"/>
                          </a:solidFill>
                          <a:effectLst/>
                          <a:latin typeface="Bookman Old Style" panose="02050604050505020204" pitchFamily="18"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b="0" i="0">
                          <a:solidFill>
                            <a:srgbClr val="000000"/>
                          </a:solidFill>
                          <a:effectLst/>
                          <a:latin typeface="Bookman Old Style" panose="02050604050505020204" pitchFamily="18" charset="0"/>
                        </a:rPr>
                        <a:t>Target &gt; 60 -​</a:t>
                      </a:r>
                    </a:p>
                    <a:p>
                      <a:pPr algn="l" rtl="0" fontAlgn="base"/>
                      <a:r>
                        <a:rPr lang="en-US" b="0" i="0">
                          <a:solidFill>
                            <a:srgbClr val="000000"/>
                          </a:solidFill>
                          <a:effectLst/>
                          <a:latin typeface="Bookman Old Style" panose="02050604050505020204" pitchFamily="18" charset="0"/>
                        </a:rPr>
                        <a:t>Achieved 58.0​</a:t>
                      </a:r>
                    </a:p>
                    <a:p>
                      <a:pPr algn="l" rtl="0" fontAlgn="base"/>
                      <a:r>
                        <a:rPr lang="en-US" b="0" i="0">
                          <a:solidFill>
                            <a:srgbClr val="00B050"/>
                          </a:solidFill>
                          <a:effectLst/>
                          <a:latin typeface="Bookman Old Style" panose="02050604050505020204" pitchFamily="18" charset="0"/>
                        </a:rPr>
                        <a:t>Met target</a:t>
                      </a:r>
                      <a:r>
                        <a:rPr lang="en-US" b="0" i="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b="0" i="0" u="none" strike="noStrike" dirty="0">
                          <a:solidFill>
                            <a:srgbClr val="000000"/>
                          </a:solidFill>
                          <a:effectLst/>
                          <a:latin typeface="Bookman Old Style" panose="02050604050505020204" pitchFamily="18" charset="0"/>
                        </a:rPr>
                        <a:t>Target &gt; 60 -Achieved 49.0</a:t>
                      </a:r>
                      <a:r>
                        <a:rPr lang="en-US" b="0" i="0" dirty="0">
                          <a:solidFill>
                            <a:srgbClr val="000000"/>
                          </a:solidFill>
                          <a:effectLst/>
                          <a:latin typeface="Bookman Old Style" panose="02050604050505020204" pitchFamily="18" charset="0"/>
                        </a:rPr>
                        <a:t>​</a:t>
                      </a:r>
                    </a:p>
                    <a:p>
                      <a:pPr algn="l" rtl="0" fontAlgn="base"/>
                      <a:r>
                        <a:rPr lang="en-US" b="0" i="0" u="none" strike="noStrike" dirty="0">
                          <a:solidFill>
                            <a:srgbClr val="00B050"/>
                          </a:solidFill>
                          <a:effectLst/>
                          <a:latin typeface="Bookman Old Style" panose="02050604050505020204" pitchFamily="18" charset="0"/>
                        </a:rPr>
                        <a:t>Met target</a:t>
                      </a:r>
                      <a:r>
                        <a:rPr lang="en-US" b="0" i="0" dirty="0">
                          <a:solidFill>
                            <a:srgbClr val="000000"/>
                          </a:solidFill>
                          <a:effectLst/>
                          <a:latin typeface="Bookman Old Style" panose="02050604050505020204" pitchFamily="18" charset="0"/>
                        </a:rPr>
                        <a:t>​</a:t>
                      </a:r>
                    </a:p>
                    <a:p>
                      <a:pPr algn="l" rtl="0" fontAlgn="base"/>
                      <a:r>
                        <a:rPr lang="en-US"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3090025764"/>
                  </a:ext>
                </a:extLst>
              </a:tr>
              <a:tr h="1446994">
                <a:tc>
                  <a:txBody>
                    <a:bodyPr/>
                    <a:lstStyle/>
                    <a:p>
                      <a:pPr algn="l" rtl="0" fontAlgn="base"/>
                      <a:r>
                        <a:rPr lang="en-US" b="0" i="0" dirty="0">
                          <a:solidFill>
                            <a:srgbClr val="000000"/>
                          </a:solidFill>
                          <a:effectLst/>
                          <a:latin typeface="Bookman Old Style" panose="02050604050505020204" pitchFamily="18" charset="0"/>
                        </a:rPr>
                        <a:t>Garfield District ELL-​</a:t>
                      </a:r>
                    </a:p>
                    <a:p>
                      <a:pPr algn="l" rtl="0" fontAlgn="base"/>
                      <a:r>
                        <a:rPr lang="en-US" b="0" i="0" dirty="0">
                          <a:solidFill>
                            <a:srgbClr val="00B0F0"/>
                          </a:solidFill>
                          <a:effectLst/>
                          <a:latin typeface="Bookman Old Style" panose="02050604050505020204" pitchFamily="18" charset="0"/>
                        </a:rPr>
                        <a:t>Mathematics</a:t>
                      </a:r>
                      <a:r>
                        <a:rPr lang="en-US"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b="0" i="0">
                          <a:solidFill>
                            <a:srgbClr val="000000"/>
                          </a:solidFill>
                          <a:effectLst/>
                          <a:latin typeface="Bookman Old Style" panose="02050604050505020204" pitchFamily="18" charset="0"/>
                        </a:rPr>
                        <a:t>Target 24.6 -​</a:t>
                      </a:r>
                    </a:p>
                    <a:p>
                      <a:pPr algn="l" rtl="0" fontAlgn="base"/>
                      <a:r>
                        <a:rPr lang="en-US" b="0" i="0">
                          <a:solidFill>
                            <a:srgbClr val="000000"/>
                          </a:solidFill>
                          <a:effectLst/>
                          <a:latin typeface="Bookman Old Style" panose="02050604050505020204" pitchFamily="18" charset="0"/>
                        </a:rPr>
                        <a:t>Achieved 57.5​</a:t>
                      </a:r>
                    </a:p>
                    <a:p>
                      <a:pPr algn="l" rtl="0" fontAlgn="base"/>
                      <a:r>
                        <a:rPr lang="en-US" b="0" i="0">
                          <a:solidFill>
                            <a:srgbClr val="00B050"/>
                          </a:solidFill>
                          <a:effectLst/>
                          <a:latin typeface="Bookman Old Style" panose="02050604050505020204" pitchFamily="18" charset="0"/>
                        </a:rPr>
                        <a:t>Met target</a:t>
                      </a:r>
                      <a:r>
                        <a:rPr lang="en-US" b="0" i="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b="0" i="0" dirty="0">
                          <a:solidFill>
                            <a:srgbClr val="000000"/>
                          </a:solidFill>
                          <a:effectLst/>
                          <a:latin typeface="Bookman Old Style" panose="02050604050505020204" pitchFamily="18" charset="0"/>
                        </a:rPr>
                        <a:t>Target&gt; 60 -​</a:t>
                      </a:r>
                    </a:p>
                    <a:p>
                      <a:pPr algn="l" rtl="0" fontAlgn="base"/>
                      <a:r>
                        <a:rPr lang="en-US" b="0" i="0" dirty="0">
                          <a:solidFill>
                            <a:srgbClr val="000000"/>
                          </a:solidFill>
                          <a:effectLst/>
                          <a:latin typeface="Bookman Old Style" panose="02050604050505020204" pitchFamily="18" charset="0"/>
                        </a:rPr>
                        <a:t>Achieved 61.5​</a:t>
                      </a:r>
                    </a:p>
                    <a:p>
                      <a:pPr algn="l" rtl="0" fontAlgn="base"/>
                      <a:r>
                        <a:rPr lang="en-US" b="0" i="0" dirty="0">
                          <a:solidFill>
                            <a:srgbClr val="7030A0"/>
                          </a:solidFill>
                          <a:effectLst/>
                          <a:latin typeface="Bookman Old Style" panose="02050604050505020204" pitchFamily="18" charset="0"/>
                        </a:rPr>
                        <a:t>Exceeded</a:t>
                      </a:r>
                      <a:r>
                        <a:rPr lang="en-US"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b="0" i="0" u="none" strike="noStrike" dirty="0">
                          <a:solidFill>
                            <a:srgbClr val="000000"/>
                          </a:solidFill>
                          <a:effectLst/>
                          <a:latin typeface="Bookman Old Style" panose="02050604050505020204" pitchFamily="18" charset="0"/>
                        </a:rPr>
                        <a:t>Target &gt; 60 - Achieved 49.5</a:t>
                      </a:r>
                      <a:r>
                        <a:rPr lang="en-US" b="0" i="0" dirty="0">
                          <a:solidFill>
                            <a:srgbClr val="000000"/>
                          </a:solidFill>
                          <a:effectLst/>
                          <a:latin typeface="Bookman Old Style" panose="02050604050505020204" pitchFamily="18" charset="0"/>
                        </a:rPr>
                        <a:t>​</a:t>
                      </a:r>
                    </a:p>
                    <a:p>
                      <a:pPr algn="l" rtl="0" fontAlgn="base"/>
                      <a:r>
                        <a:rPr lang="en-US" b="0" i="0" u="none" strike="noStrike" dirty="0">
                          <a:solidFill>
                            <a:srgbClr val="00B050"/>
                          </a:solidFill>
                          <a:effectLst/>
                          <a:latin typeface="Bookman Old Style" panose="02050604050505020204" pitchFamily="18" charset="0"/>
                        </a:rPr>
                        <a:t>Met target</a:t>
                      </a:r>
                      <a:r>
                        <a:rPr lang="en-US" b="0" i="0" dirty="0">
                          <a:solidFill>
                            <a:srgbClr val="000000"/>
                          </a:solidFill>
                          <a:effectLst/>
                          <a:latin typeface="Bookman Old Style" panose="02050604050505020204" pitchFamily="18" charset="0"/>
                        </a:rPr>
                        <a:t>​</a:t>
                      </a:r>
                    </a:p>
                    <a:p>
                      <a:pPr algn="l" rtl="0" fontAlgn="base"/>
                      <a:r>
                        <a:rPr lang="en-US"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2993789119"/>
                  </a:ext>
                </a:extLst>
              </a:tr>
            </a:tbl>
          </a:graphicData>
        </a:graphic>
      </p:graphicFrame>
      <p:sp>
        <p:nvSpPr>
          <p:cNvPr id="4" name="TextBox 3">
            <a:extLst>
              <a:ext uri="{FF2B5EF4-FFF2-40B4-BE49-F238E27FC236}">
                <a16:creationId xmlns:a16="http://schemas.microsoft.com/office/drawing/2014/main" xmlns="" id="{B64DD3FD-1C38-470A-A28C-0132982E0619}"/>
              </a:ext>
            </a:extLst>
          </p:cNvPr>
          <p:cNvSpPr txBox="1"/>
          <p:nvPr/>
        </p:nvSpPr>
        <p:spPr>
          <a:xfrm>
            <a:off x="702365" y="988836"/>
            <a:ext cx="8361947" cy="646331"/>
          </a:xfrm>
          <a:prstGeom prst="rect">
            <a:avLst/>
          </a:prstGeom>
          <a:noFill/>
        </p:spPr>
        <p:txBody>
          <a:bodyPr wrap="square" rtlCol="0">
            <a:spAutoFit/>
          </a:bodyPr>
          <a:lstStyle/>
          <a:p>
            <a:r>
              <a:rPr lang="en-US" dirty="0">
                <a:solidFill>
                  <a:srgbClr val="7030A0"/>
                </a:solidFill>
                <a:latin typeface="Bookman Old Style" panose="02050604050505020204" pitchFamily="18" charset="0"/>
              </a:rPr>
              <a:t>At the district level  and at  school levels, ELL students are </a:t>
            </a:r>
          </a:p>
          <a:p>
            <a:r>
              <a:rPr lang="en-US" dirty="0">
                <a:solidFill>
                  <a:srgbClr val="7030A0"/>
                </a:solidFill>
                <a:latin typeface="Bookman Old Style" panose="02050604050505020204" pitchFamily="18" charset="0"/>
              </a:rPr>
              <a:t>meeting or exceeding  state targets  in Language Arts and Mathematics</a:t>
            </a:r>
          </a:p>
        </p:txBody>
      </p:sp>
      <p:pic>
        <p:nvPicPr>
          <p:cNvPr id="5122" name="Picture 2">
            <a:extLst>
              <a:ext uri="{FF2B5EF4-FFF2-40B4-BE49-F238E27FC236}">
                <a16:creationId xmlns:a16="http://schemas.microsoft.com/office/drawing/2014/main" xmlns="" id="{3CC7D193-49FA-4594-8B18-516E8178BC77}"/>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428280" y="5764654"/>
            <a:ext cx="1266825" cy="101917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96285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ED33B6E-8B3F-48A8-9E50-355004FBD6FE}"/>
              </a:ext>
            </a:extLst>
          </p:cNvPr>
          <p:cNvSpPr>
            <a:spLocks noGrp="1"/>
          </p:cNvSpPr>
          <p:nvPr>
            <p:ph type="title"/>
          </p:nvPr>
        </p:nvSpPr>
        <p:spPr>
          <a:xfrm>
            <a:off x="696467" y="382385"/>
            <a:ext cx="8792089" cy="1492132"/>
          </a:xfrm>
        </p:spPr>
        <p:txBody>
          <a:bodyPr>
            <a:normAutofit fontScale="90000"/>
          </a:bodyPr>
          <a:lstStyle/>
          <a:p>
            <a:r>
              <a:rPr lang="en-US" sz="4900" b="1" dirty="0">
                <a:solidFill>
                  <a:srgbClr val="7030A0"/>
                </a:solidFill>
                <a:latin typeface="Bookman Old Style" panose="02050604050505020204" pitchFamily="18" charset="0"/>
              </a:rPr>
              <a:t>Academic Achievement</a:t>
            </a:r>
            <a:r>
              <a:rPr lang="en-US" sz="4900" dirty="0">
                <a:solidFill>
                  <a:srgbClr val="7030A0"/>
                </a:solidFill>
                <a:latin typeface="Bookman Old Style" panose="02050604050505020204" pitchFamily="18" charset="0"/>
              </a:rPr>
              <a:t>​</a:t>
            </a:r>
            <a:r>
              <a:rPr lang="en-US" dirty="0">
                <a:solidFill>
                  <a:srgbClr val="7030A0"/>
                </a:solidFill>
              </a:rPr>
              <a:t/>
            </a:r>
            <a:br>
              <a:rPr lang="en-US" dirty="0">
                <a:solidFill>
                  <a:srgbClr val="7030A0"/>
                </a:solidFill>
              </a:rPr>
            </a:br>
            <a:endParaRPr lang="en-US" dirty="0">
              <a:solidFill>
                <a:srgbClr val="7030A0"/>
              </a:solidFill>
            </a:endParaRPr>
          </a:p>
        </p:txBody>
      </p:sp>
      <p:sp>
        <p:nvSpPr>
          <p:cNvPr id="3" name="Rectangle 2">
            <a:extLst>
              <a:ext uri="{FF2B5EF4-FFF2-40B4-BE49-F238E27FC236}">
                <a16:creationId xmlns:a16="http://schemas.microsoft.com/office/drawing/2014/main" xmlns="" id="{ECCDFB39-DADB-4453-8601-3B1747C78231}"/>
              </a:ext>
            </a:extLst>
          </p:cNvPr>
          <p:cNvSpPr/>
          <p:nvPr/>
        </p:nvSpPr>
        <p:spPr>
          <a:xfrm>
            <a:off x="4447607" y="3244334"/>
            <a:ext cx="248786" cy="369332"/>
          </a:xfrm>
          <a:prstGeom prst="rect">
            <a:avLst/>
          </a:prstGeom>
        </p:spPr>
        <p:txBody>
          <a:bodyPr wrap="none">
            <a:spAutoFit/>
          </a:bodyPr>
          <a:lstStyle/>
          <a:p>
            <a:r>
              <a:rPr lang="en-US" dirty="0"/>
              <a:t> </a:t>
            </a:r>
          </a:p>
        </p:txBody>
      </p:sp>
      <p:graphicFrame>
        <p:nvGraphicFramePr>
          <p:cNvPr id="6" name="Table 5">
            <a:extLst>
              <a:ext uri="{FF2B5EF4-FFF2-40B4-BE49-F238E27FC236}">
                <a16:creationId xmlns:a16="http://schemas.microsoft.com/office/drawing/2014/main" xmlns="" id="{FE3AE956-220A-4591-B914-955263B5C437}"/>
              </a:ext>
            </a:extLst>
          </p:cNvPr>
          <p:cNvGraphicFramePr>
            <a:graphicFrameLocks noGrp="1"/>
          </p:cNvGraphicFramePr>
          <p:nvPr>
            <p:extLst>
              <p:ext uri="{D42A27DB-BD31-4B8C-83A1-F6EECF244321}">
                <p14:modId xmlns:p14="http://schemas.microsoft.com/office/powerpoint/2010/main" xmlns="" val="1284512062"/>
              </p:ext>
            </p:extLst>
          </p:nvPr>
        </p:nvGraphicFramePr>
        <p:xfrm>
          <a:off x="883125" y="2612464"/>
          <a:ext cx="7876032" cy="4245535"/>
        </p:xfrm>
        <a:graphic>
          <a:graphicData uri="http://schemas.openxmlformats.org/drawingml/2006/table">
            <a:tbl>
              <a:tblPr/>
              <a:tblGrid>
                <a:gridCol w="1815860">
                  <a:extLst>
                    <a:ext uri="{9D8B030D-6E8A-4147-A177-3AD203B41FA5}">
                      <a16:colId xmlns:a16="http://schemas.microsoft.com/office/drawing/2014/main" xmlns="" val="2658120761"/>
                    </a:ext>
                  </a:extLst>
                </a:gridCol>
                <a:gridCol w="2152128">
                  <a:extLst>
                    <a:ext uri="{9D8B030D-6E8A-4147-A177-3AD203B41FA5}">
                      <a16:colId xmlns:a16="http://schemas.microsoft.com/office/drawing/2014/main" xmlns="" val="2094099457"/>
                    </a:ext>
                  </a:extLst>
                </a:gridCol>
                <a:gridCol w="1958894">
                  <a:extLst>
                    <a:ext uri="{9D8B030D-6E8A-4147-A177-3AD203B41FA5}">
                      <a16:colId xmlns:a16="http://schemas.microsoft.com/office/drawing/2014/main" xmlns="" val="553373261"/>
                    </a:ext>
                  </a:extLst>
                </a:gridCol>
                <a:gridCol w="1949150">
                  <a:extLst>
                    <a:ext uri="{9D8B030D-6E8A-4147-A177-3AD203B41FA5}">
                      <a16:colId xmlns:a16="http://schemas.microsoft.com/office/drawing/2014/main" xmlns="" val="2884190621"/>
                    </a:ext>
                  </a:extLst>
                </a:gridCol>
              </a:tblGrid>
              <a:tr h="924431">
                <a:tc>
                  <a:txBody>
                    <a:bodyPr/>
                    <a:lstStyle/>
                    <a:p>
                      <a:pPr algn="ctr" rtl="0" fontAlgn="base"/>
                      <a:r>
                        <a:rPr lang="en-US" sz="1600" b="1" i="0" dirty="0">
                          <a:solidFill>
                            <a:srgbClr val="FFFFFF"/>
                          </a:solidFill>
                          <a:effectLst/>
                          <a:latin typeface="Bookman Old Style" panose="02050604050505020204" pitchFamily="18" charset="0"/>
                        </a:rPr>
                        <a:t>Grade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dirty="0">
                          <a:solidFill>
                            <a:srgbClr val="FFFFFF"/>
                          </a:solidFill>
                          <a:effectLst/>
                          <a:latin typeface="Bookman Old Style" panose="02050604050505020204" pitchFamily="18" charset="0"/>
                        </a:rPr>
                        <a:t>2016-2017​</a:t>
                      </a:r>
                    </a:p>
                    <a:p>
                      <a:pPr algn="ctr" rtl="0" fontAlgn="base"/>
                      <a:r>
                        <a:rPr lang="en-US" sz="1600" b="1" i="0" dirty="0">
                          <a:solidFill>
                            <a:srgbClr val="FFFFFF"/>
                          </a:solidFill>
                          <a:effectLst/>
                          <a:latin typeface="Bookman Old Style" panose="02050604050505020204" pitchFamily="18" charset="0"/>
                        </a:rPr>
                        <a:t> Academic Achievement​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a:solidFill>
                            <a:srgbClr val="FFFFFF"/>
                          </a:solidFill>
                          <a:effectLst/>
                          <a:latin typeface="Bookman Old Style" panose="02050604050505020204" pitchFamily="18" charset="0"/>
                        </a:rPr>
                        <a:t>2017-2018 ​</a:t>
                      </a:r>
                    </a:p>
                    <a:p>
                      <a:pPr algn="ctr" rtl="0" fontAlgn="base"/>
                      <a:r>
                        <a:rPr lang="en-US" sz="1600" b="1" i="0">
                          <a:solidFill>
                            <a:srgbClr val="FFFFFF"/>
                          </a:solidFill>
                          <a:effectLst/>
                          <a:latin typeface="Bookman Old Style" panose="02050604050505020204" pitchFamily="18" charset="0"/>
                        </a:rPr>
                        <a:t>Academic Achievement​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dirty="0">
                          <a:solidFill>
                            <a:srgbClr val="FFFFFF"/>
                          </a:solidFill>
                          <a:effectLst/>
                          <a:latin typeface="Bookman Old Style" panose="02050604050505020204" pitchFamily="18" charset="0"/>
                        </a:rPr>
                        <a:t>2018-2019 ​</a:t>
                      </a:r>
                    </a:p>
                    <a:p>
                      <a:pPr algn="ctr" rtl="0" fontAlgn="base"/>
                      <a:r>
                        <a:rPr lang="en-US" sz="1600" b="1" i="0" dirty="0">
                          <a:solidFill>
                            <a:srgbClr val="FFFFFF"/>
                          </a:solidFill>
                          <a:effectLst/>
                          <a:latin typeface="Bookman Old Style" panose="02050604050505020204" pitchFamily="18" charset="0"/>
                        </a:rPr>
                        <a:t>Academic Achievement​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xmlns="" val="142901556"/>
                  </a:ext>
                </a:extLst>
              </a:tr>
              <a:tr h="924431">
                <a:tc>
                  <a:txBody>
                    <a:bodyPr/>
                    <a:lstStyle/>
                    <a:p>
                      <a:pPr algn="ctr" rtl="0" fontAlgn="base"/>
                      <a:r>
                        <a:rPr lang="en-US" sz="1600" b="0" i="0" dirty="0">
                          <a:solidFill>
                            <a:srgbClr val="000000"/>
                          </a:solidFill>
                          <a:effectLst/>
                          <a:latin typeface="Bookman Old Style" panose="02050604050505020204" pitchFamily="18" charset="0"/>
                        </a:rPr>
                        <a:t>Students enrolled​</a:t>
                      </a:r>
                    </a:p>
                    <a:p>
                      <a:pPr algn="ctr" rtl="0" fontAlgn="base"/>
                      <a:r>
                        <a:rPr lang="en-US" sz="16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a:solidFill>
                            <a:srgbClr val="000000"/>
                          </a:solidFill>
                          <a:effectLst/>
                          <a:latin typeface="Bookman Old Style" panose="02050604050505020204" pitchFamily="18" charset="0"/>
                        </a:rPr>
                        <a:t>              218​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a:solidFill>
                            <a:srgbClr val="000000"/>
                          </a:solidFill>
                          <a:effectLst/>
                          <a:latin typeface="Bookman Old Style" panose="02050604050505020204" pitchFamily="18" charset="0"/>
                        </a:rPr>
                        <a:t>           245​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dirty="0">
                          <a:solidFill>
                            <a:srgbClr val="000000"/>
                          </a:solidFill>
                          <a:effectLst/>
                          <a:latin typeface="Bookman Old Style" panose="02050604050505020204" pitchFamily="18" charset="0"/>
                        </a:rPr>
                        <a:t>        276​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2186508756"/>
                  </a:ext>
                </a:extLst>
              </a:tr>
              <a:tr h="924431">
                <a:tc>
                  <a:txBody>
                    <a:bodyPr/>
                    <a:lstStyle/>
                    <a:p>
                      <a:pPr algn="ctr" rtl="0" fontAlgn="base"/>
                      <a:r>
                        <a:rPr lang="en-US" sz="1600" b="0" i="0">
                          <a:solidFill>
                            <a:srgbClr val="000000"/>
                          </a:solidFill>
                          <a:effectLst/>
                          <a:latin typeface="Bookman Old Style" panose="02050604050505020204" pitchFamily="18" charset="0"/>
                        </a:rPr>
                        <a:t>Full-year enrollment​</a:t>
                      </a:r>
                    </a:p>
                    <a:p>
                      <a:pPr algn="ctr" rtl="0" fontAlgn="base"/>
                      <a:r>
                        <a:rPr lang="en-US" sz="1600" b="0" i="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a:solidFill>
                            <a:srgbClr val="000000"/>
                          </a:solidFill>
                          <a:effectLst/>
                          <a:latin typeface="Bookman Old Style" panose="02050604050505020204" pitchFamily="18" charset="0"/>
                        </a:rPr>
                        <a:t>             ​</a:t>
                      </a:r>
                    </a:p>
                    <a:p>
                      <a:pPr algn="ctr" rtl="0" fontAlgn="base"/>
                      <a:r>
                        <a:rPr lang="en-US" sz="1600" b="0" i="0">
                          <a:solidFill>
                            <a:srgbClr val="000000"/>
                          </a:solidFill>
                          <a:effectLst/>
                          <a:latin typeface="Bookman Old Style" panose="02050604050505020204" pitchFamily="18" charset="0"/>
                        </a:rPr>
                        <a:t>               199​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dirty="0">
                          <a:solidFill>
                            <a:srgbClr val="000000"/>
                          </a:solidFill>
                          <a:effectLst/>
                          <a:latin typeface="Bookman Old Style" panose="02050604050505020204" pitchFamily="18" charset="0"/>
                        </a:rPr>
                        <a:t>        ​</a:t>
                      </a:r>
                    </a:p>
                    <a:p>
                      <a:pPr algn="ctr" rtl="0" fontAlgn="base"/>
                      <a:r>
                        <a:rPr lang="en-US" sz="1600" b="0" i="0" dirty="0">
                          <a:solidFill>
                            <a:srgbClr val="000000"/>
                          </a:solidFill>
                          <a:effectLst/>
                          <a:latin typeface="Bookman Old Style" panose="02050604050505020204" pitchFamily="18" charset="0"/>
                        </a:rPr>
                        <a:t>          234​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u="none" strike="noStrike" dirty="0">
                          <a:solidFill>
                            <a:srgbClr val="000000"/>
                          </a:solidFill>
                          <a:effectLst/>
                          <a:latin typeface="Bookman Old Style" panose="02050604050505020204" pitchFamily="18" charset="0"/>
                        </a:rPr>
                        <a:t>        </a:t>
                      </a:r>
                      <a:r>
                        <a:rPr lang="en-US" sz="1600" b="0" i="0" dirty="0">
                          <a:solidFill>
                            <a:srgbClr val="000000"/>
                          </a:solidFill>
                          <a:effectLst/>
                          <a:latin typeface="Bookman Old Style" panose="02050604050505020204" pitchFamily="18" charset="0"/>
                        </a:rPr>
                        <a:t>​</a:t>
                      </a:r>
                    </a:p>
                    <a:p>
                      <a:pPr algn="ctr" rtl="0" fontAlgn="base"/>
                      <a:r>
                        <a:rPr lang="en-US" sz="1600" b="0" i="0" u="none" strike="noStrike" dirty="0">
                          <a:solidFill>
                            <a:srgbClr val="000000"/>
                          </a:solidFill>
                          <a:effectLst/>
                          <a:latin typeface="Bookman Old Style" panose="02050604050505020204" pitchFamily="18" charset="0"/>
                        </a:rPr>
                        <a:t>       271</a:t>
                      </a:r>
                      <a:r>
                        <a:rPr lang="en-US" sz="16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xmlns="" val="2582102606"/>
                  </a:ext>
                </a:extLst>
              </a:tr>
              <a:tr h="1472242">
                <a:tc>
                  <a:txBody>
                    <a:bodyPr/>
                    <a:lstStyle/>
                    <a:p>
                      <a:pPr algn="ctr" rtl="0" fontAlgn="base"/>
                      <a:r>
                        <a:rPr lang="en-US" sz="1600" b="0" i="0">
                          <a:solidFill>
                            <a:srgbClr val="000000"/>
                          </a:solidFill>
                          <a:effectLst/>
                          <a:latin typeface="Bookman Old Style" panose="02050604050505020204" pitchFamily="18" charset="0"/>
                        </a:rPr>
                        <a:t>Garfield District ELLs​</a:t>
                      </a:r>
                    </a:p>
                    <a:p>
                      <a:pPr algn="ctr" rtl="0" fontAlgn="base"/>
                      <a:r>
                        <a:rPr lang="en-US" sz="1600" b="0" i="0">
                          <a:solidFill>
                            <a:srgbClr val="00B0F0"/>
                          </a:solidFill>
                          <a:effectLst/>
                          <a:latin typeface="Bookman Old Style" panose="02050604050505020204" pitchFamily="18" charset="0"/>
                        </a:rPr>
                        <a:t>Language Arts </a:t>
                      </a:r>
                      <a:r>
                        <a:rPr lang="en-US" sz="1600" b="0" i="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dirty="0">
                          <a:solidFill>
                            <a:srgbClr val="000000"/>
                          </a:solidFill>
                          <a:effectLst/>
                          <a:latin typeface="Bookman Old Style" panose="02050604050505020204" pitchFamily="18" charset="0"/>
                        </a:rPr>
                        <a:t>Annual Target 24.7​</a:t>
                      </a:r>
                    </a:p>
                    <a:p>
                      <a:pPr algn="ctr" rtl="0" fontAlgn="base"/>
                      <a:r>
                        <a:rPr lang="en-US" sz="1600" b="0" i="0" dirty="0">
                          <a:solidFill>
                            <a:srgbClr val="000000"/>
                          </a:solidFill>
                          <a:effectLst/>
                          <a:latin typeface="Bookman Old Style" panose="02050604050505020204" pitchFamily="18" charset="0"/>
                        </a:rPr>
                        <a:t>Proficient 29.1​</a:t>
                      </a:r>
                    </a:p>
                    <a:p>
                      <a:pPr algn="ctr" rtl="0" fontAlgn="base"/>
                      <a:r>
                        <a:rPr lang="en-US" sz="1600" b="0" i="0" dirty="0">
                          <a:solidFill>
                            <a:srgbClr val="00B050"/>
                          </a:solidFill>
                          <a:effectLst/>
                          <a:latin typeface="Bookman Old Style" panose="02050604050505020204" pitchFamily="18" charset="0"/>
                        </a:rPr>
                        <a:t>Met target</a:t>
                      </a:r>
                      <a:r>
                        <a:rPr lang="en-US" sz="16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a:solidFill>
                            <a:srgbClr val="000000"/>
                          </a:solidFill>
                          <a:effectLst/>
                          <a:latin typeface="Bookman Old Style" panose="02050604050505020204" pitchFamily="18" charset="0"/>
                        </a:rPr>
                        <a:t>Annual Target 27.6​</a:t>
                      </a:r>
                    </a:p>
                    <a:p>
                      <a:pPr algn="ctr" rtl="0" fontAlgn="base"/>
                      <a:r>
                        <a:rPr lang="en-US" sz="1600" b="0" i="0">
                          <a:solidFill>
                            <a:srgbClr val="000000"/>
                          </a:solidFill>
                          <a:effectLst/>
                          <a:latin typeface="Bookman Old Style" panose="02050604050505020204" pitchFamily="18" charset="0"/>
                        </a:rPr>
                        <a:t>Proficient 31.2​</a:t>
                      </a:r>
                    </a:p>
                    <a:p>
                      <a:pPr algn="ctr" rtl="0" fontAlgn="base"/>
                      <a:r>
                        <a:rPr lang="en-US" sz="1600" b="0" i="0">
                          <a:solidFill>
                            <a:srgbClr val="00B050"/>
                          </a:solidFill>
                          <a:effectLst/>
                          <a:latin typeface="Bookman Old Style" panose="02050604050505020204" pitchFamily="18" charset="0"/>
                        </a:rPr>
                        <a:t>Met target</a:t>
                      </a:r>
                      <a:r>
                        <a:rPr lang="en-US" sz="1600" b="0" i="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u="none" strike="noStrike" dirty="0">
                          <a:solidFill>
                            <a:srgbClr val="000000"/>
                          </a:solidFill>
                          <a:effectLst/>
                          <a:latin typeface="Bookman Old Style" panose="02050604050505020204" pitchFamily="18" charset="0"/>
                        </a:rPr>
                        <a:t>Annual Target 30.5</a:t>
                      </a:r>
                      <a:r>
                        <a:rPr lang="en-US" sz="1600" b="0" i="0" dirty="0">
                          <a:solidFill>
                            <a:srgbClr val="000000"/>
                          </a:solidFill>
                          <a:effectLst/>
                          <a:latin typeface="Bookman Old Style" panose="02050604050505020204" pitchFamily="18" charset="0"/>
                        </a:rPr>
                        <a:t>​</a:t>
                      </a:r>
                    </a:p>
                    <a:p>
                      <a:pPr algn="ctr" rtl="0" fontAlgn="base"/>
                      <a:r>
                        <a:rPr lang="en-US" sz="1600" b="0" i="0" u="none" strike="noStrike" dirty="0">
                          <a:solidFill>
                            <a:srgbClr val="000000"/>
                          </a:solidFill>
                          <a:effectLst/>
                          <a:latin typeface="Bookman Old Style" panose="02050604050505020204" pitchFamily="18" charset="0"/>
                        </a:rPr>
                        <a:t>Proficient 35.4</a:t>
                      </a:r>
                      <a:r>
                        <a:rPr lang="en-US" sz="1600" b="0" i="0" dirty="0">
                          <a:solidFill>
                            <a:srgbClr val="000000"/>
                          </a:solidFill>
                          <a:effectLst/>
                          <a:latin typeface="Bookman Old Style" panose="02050604050505020204" pitchFamily="18" charset="0"/>
                        </a:rPr>
                        <a:t>​</a:t>
                      </a:r>
                    </a:p>
                    <a:p>
                      <a:pPr algn="ctr" rtl="0" fontAlgn="base"/>
                      <a:r>
                        <a:rPr lang="en-US" sz="1600" b="0" i="0" u="none" strike="noStrike" dirty="0">
                          <a:solidFill>
                            <a:srgbClr val="00B050"/>
                          </a:solidFill>
                          <a:effectLst/>
                          <a:latin typeface="Bookman Old Style" panose="02050604050505020204" pitchFamily="18" charset="0"/>
                        </a:rPr>
                        <a:t>Met target</a:t>
                      </a:r>
                      <a:r>
                        <a:rPr lang="en-US" sz="1600" b="0" i="0" dirty="0">
                          <a:solidFill>
                            <a:srgbClr val="000000"/>
                          </a:solidFill>
                          <a:effectLst/>
                          <a:latin typeface="Bookman Old Style" panose="02050604050505020204" pitchFamily="18" charset="0"/>
                        </a:rPr>
                        <a:t>​</a:t>
                      </a:r>
                    </a:p>
                    <a:p>
                      <a:pPr algn="ctr" rtl="0" fontAlgn="base"/>
                      <a:r>
                        <a:rPr lang="en-US" sz="16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964431910"/>
                  </a:ext>
                </a:extLst>
              </a:tr>
            </a:tbl>
          </a:graphicData>
        </a:graphic>
      </p:graphicFrame>
      <p:pic>
        <p:nvPicPr>
          <p:cNvPr id="3074" name="Picture 2">
            <a:extLst>
              <a:ext uri="{FF2B5EF4-FFF2-40B4-BE49-F238E27FC236}">
                <a16:creationId xmlns:a16="http://schemas.microsoft.com/office/drawing/2014/main" xmlns="" id="{7BED9B68-15E1-416B-9266-C8C3295371C5}"/>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695132" y="1011650"/>
            <a:ext cx="1504950" cy="971550"/>
          </a:xfrm>
          <a:prstGeom prst="rect">
            <a:avLst/>
          </a:prstGeom>
          <a:noFill/>
          <a:extLst>
            <a:ext uri="{909E8E84-426E-40DD-AFC4-6F175D3DCCD1}">
              <a14:hiddenFill xmlns:a14="http://schemas.microsoft.com/office/drawing/2010/main" xmlns="">
                <a:solidFill>
                  <a:srgbClr val="FFFFFF"/>
                </a:solidFill>
              </a14:hiddenFill>
            </a:ext>
          </a:extLst>
        </p:spPr>
      </p:pic>
      <p:sp>
        <p:nvSpPr>
          <p:cNvPr id="7" name="TextBox 6">
            <a:extLst>
              <a:ext uri="{FF2B5EF4-FFF2-40B4-BE49-F238E27FC236}">
                <a16:creationId xmlns:a16="http://schemas.microsoft.com/office/drawing/2014/main" xmlns="" id="{92789763-DD90-4FD8-B9C1-EF872AE139A1}"/>
              </a:ext>
            </a:extLst>
          </p:cNvPr>
          <p:cNvSpPr txBox="1"/>
          <p:nvPr/>
        </p:nvSpPr>
        <p:spPr>
          <a:xfrm>
            <a:off x="755904" y="1853755"/>
            <a:ext cx="8388096" cy="646331"/>
          </a:xfrm>
          <a:prstGeom prst="rect">
            <a:avLst/>
          </a:prstGeom>
          <a:noFill/>
        </p:spPr>
        <p:txBody>
          <a:bodyPr wrap="square" rtlCol="0">
            <a:spAutoFit/>
          </a:bodyPr>
          <a:lstStyle/>
          <a:p>
            <a:r>
              <a:rPr lang="en-US" dirty="0">
                <a:solidFill>
                  <a:srgbClr val="7030A0"/>
                </a:solidFill>
                <a:latin typeface="Bookman Old Style" panose="02050604050505020204" pitchFamily="18" charset="0"/>
              </a:rPr>
              <a:t>At the district level  and at  school levels, ELL students are meeting  state targets  in Language Arts. </a:t>
            </a:r>
          </a:p>
        </p:txBody>
      </p:sp>
    </p:spTree>
    <p:extLst>
      <p:ext uri="{BB962C8B-B14F-4D97-AF65-F5344CB8AC3E}">
        <p14:creationId xmlns:p14="http://schemas.microsoft.com/office/powerpoint/2010/main" xmlns="" val="3248634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23AB29-2FB5-4E62-898B-3650A3E81A93}"/>
              </a:ext>
            </a:extLst>
          </p:cNvPr>
          <p:cNvSpPr>
            <a:spLocks noGrp="1"/>
          </p:cNvSpPr>
          <p:nvPr>
            <p:ph type="title"/>
          </p:nvPr>
        </p:nvSpPr>
        <p:spPr>
          <a:xfrm>
            <a:off x="658263" y="382385"/>
            <a:ext cx="9824207" cy="1492132"/>
          </a:xfrm>
        </p:spPr>
        <p:txBody>
          <a:bodyPr>
            <a:normAutofit/>
          </a:bodyPr>
          <a:lstStyle/>
          <a:p>
            <a:r>
              <a:rPr lang="en-US" sz="4400" b="1" dirty="0">
                <a:solidFill>
                  <a:srgbClr val="7030A0"/>
                </a:solidFill>
                <a:latin typeface="Bookman Old Style" panose="02050604050505020204" pitchFamily="18" charset="0"/>
              </a:rPr>
              <a:t>Academic Achievement</a:t>
            </a:r>
            <a:endParaRPr lang="en-US" sz="4400" dirty="0">
              <a:solidFill>
                <a:srgbClr val="7030A0"/>
              </a:solidFill>
              <a:latin typeface="Bookman Old Style" panose="02050604050505020204" pitchFamily="18" charset="0"/>
            </a:endParaRPr>
          </a:p>
        </p:txBody>
      </p:sp>
      <p:graphicFrame>
        <p:nvGraphicFramePr>
          <p:cNvPr id="3" name="Table 2">
            <a:extLst>
              <a:ext uri="{FF2B5EF4-FFF2-40B4-BE49-F238E27FC236}">
                <a16:creationId xmlns:a16="http://schemas.microsoft.com/office/drawing/2014/main" xmlns="" id="{8B2223D1-978B-4313-B278-04FEB5D9F882}"/>
              </a:ext>
            </a:extLst>
          </p:cNvPr>
          <p:cNvGraphicFramePr>
            <a:graphicFrameLocks noGrp="1"/>
          </p:cNvGraphicFramePr>
          <p:nvPr>
            <p:extLst>
              <p:ext uri="{D42A27DB-BD31-4B8C-83A1-F6EECF244321}">
                <p14:modId xmlns:p14="http://schemas.microsoft.com/office/powerpoint/2010/main" xmlns="" val="3267443320"/>
              </p:ext>
            </p:extLst>
          </p:nvPr>
        </p:nvGraphicFramePr>
        <p:xfrm>
          <a:off x="755272" y="2638660"/>
          <a:ext cx="8124845" cy="4093812"/>
        </p:xfrm>
        <a:graphic>
          <a:graphicData uri="http://schemas.openxmlformats.org/drawingml/2006/table">
            <a:tbl>
              <a:tblPr/>
              <a:tblGrid>
                <a:gridCol w="1828902">
                  <a:extLst>
                    <a:ext uri="{9D8B030D-6E8A-4147-A177-3AD203B41FA5}">
                      <a16:colId xmlns:a16="http://schemas.microsoft.com/office/drawing/2014/main" xmlns="" val="3252445749"/>
                    </a:ext>
                  </a:extLst>
                </a:gridCol>
                <a:gridCol w="2212056">
                  <a:extLst>
                    <a:ext uri="{9D8B030D-6E8A-4147-A177-3AD203B41FA5}">
                      <a16:colId xmlns:a16="http://schemas.microsoft.com/office/drawing/2014/main" xmlns="" val="3044956925"/>
                    </a:ext>
                  </a:extLst>
                </a:gridCol>
                <a:gridCol w="1994911">
                  <a:extLst>
                    <a:ext uri="{9D8B030D-6E8A-4147-A177-3AD203B41FA5}">
                      <a16:colId xmlns:a16="http://schemas.microsoft.com/office/drawing/2014/main" xmlns="" val="1221336470"/>
                    </a:ext>
                  </a:extLst>
                </a:gridCol>
                <a:gridCol w="2088976">
                  <a:extLst>
                    <a:ext uri="{9D8B030D-6E8A-4147-A177-3AD203B41FA5}">
                      <a16:colId xmlns:a16="http://schemas.microsoft.com/office/drawing/2014/main" xmlns="" val="713616650"/>
                    </a:ext>
                  </a:extLst>
                </a:gridCol>
              </a:tblGrid>
              <a:tr h="949804">
                <a:tc>
                  <a:txBody>
                    <a:bodyPr/>
                    <a:lstStyle/>
                    <a:p>
                      <a:pPr algn="ctr" rtl="0" fontAlgn="base"/>
                      <a:r>
                        <a:rPr lang="en-US" sz="1600" b="1" i="0" dirty="0">
                          <a:solidFill>
                            <a:srgbClr val="FFFFFF"/>
                          </a:solidFill>
                          <a:effectLst/>
                          <a:latin typeface="Bookman Old Style" panose="02050604050505020204" pitchFamily="18" charset="0"/>
                        </a:rPr>
                        <a:t>Grade Level​</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dirty="0">
                          <a:solidFill>
                            <a:srgbClr val="FFFFFF"/>
                          </a:solidFill>
                          <a:effectLst/>
                          <a:latin typeface="Bookman Old Style" panose="02050604050505020204" pitchFamily="18" charset="0"/>
                        </a:rPr>
                        <a:t>2016-2017​</a:t>
                      </a:r>
                    </a:p>
                    <a:p>
                      <a:pPr algn="ctr" rtl="0" fontAlgn="base"/>
                      <a:r>
                        <a:rPr lang="en-US" sz="1600" b="1" i="0" dirty="0">
                          <a:solidFill>
                            <a:srgbClr val="FFFFFF"/>
                          </a:solidFill>
                          <a:effectLst/>
                          <a:latin typeface="Bookman Old Style" panose="02050604050505020204" pitchFamily="18" charset="0"/>
                        </a:rPr>
                        <a:t> Academic Achievement​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dirty="0">
                          <a:solidFill>
                            <a:srgbClr val="FFFFFF"/>
                          </a:solidFill>
                          <a:effectLst/>
                          <a:latin typeface="Bookman Old Style" panose="02050604050505020204" pitchFamily="18" charset="0"/>
                        </a:rPr>
                        <a:t>2017-2018 ​</a:t>
                      </a:r>
                    </a:p>
                    <a:p>
                      <a:pPr algn="ctr" rtl="0" fontAlgn="base"/>
                      <a:r>
                        <a:rPr lang="en-US" sz="1600" b="1" i="0" dirty="0">
                          <a:solidFill>
                            <a:srgbClr val="FFFFFF"/>
                          </a:solidFill>
                          <a:effectLst/>
                          <a:latin typeface="Bookman Old Style" panose="02050604050505020204" pitchFamily="18" charset="0"/>
                        </a:rPr>
                        <a:t>Academic Achievement​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rtl="0" fontAlgn="base"/>
                      <a:r>
                        <a:rPr lang="en-US" sz="1600" b="1" i="0" dirty="0">
                          <a:solidFill>
                            <a:srgbClr val="FFFFFF"/>
                          </a:solidFill>
                          <a:effectLst/>
                          <a:latin typeface="Bookman Old Style" panose="02050604050505020204" pitchFamily="18" charset="0"/>
                        </a:rPr>
                        <a:t>2018-2019 ​</a:t>
                      </a:r>
                    </a:p>
                    <a:p>
                      <a:pPr algn="ctr" rtl="0" fontAlgn="base"/>
                      <a:r>
                        <a:rPr lang="en-US" sz="1600" b="1" i="0" dirty="0">
                          <a:solidFill>
                            <a:srgbClr val="FFFFFF"/>
                          </a:solidFill>
                          <a:effectLst/>
                          <a:latin typeface="Bookman Old Style" panose="02050604050505020204" pitchFamily="18" charset="0"/>
                        </a:rPr>
                        <a:t>Academic Achievement​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xmlns="" val="893577814"/>
                  </a:ext>
                </a:extLst>
              </a:tr>
              <a:tr h="674053">
                <a:tc>
                  <a:txBody>
                    <a:bodyPr/>
                    <a:lstStyle/>
                    <a:p>
                      <a:pPr algn="ctr" rtl="0" fontAlgn="base"/>
                      <a:r>
                        <a:rPr lang="en-US" sz="1600" b="0" i="0">
                          <a:solidFill>
                            <a:srgbClr val="000000"/>
                          </a:solidFill>
                          <a:effectLst/>
                          <a:latin typeface="Bookman Old Style" panose="02050604050505020204" pitchFamily="18" charset="0"/>
                        </a:rPr>
                        <a:t>Students enrolled ​</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a:solidFill>
                            <a:srgbClr val="000000"/>
                          </a:solidFill>
                          <a:effectLst/>
                          <a:latin typeface="Bookman Old Style" panose="02050604050505020204" pitchFamily="18" charset="0"/>
                        </a:rPr>
                        <a:t>              271​</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a:solidFill>
                            <a:srgbClr val="000000"/>
                          </a:solidFill>
                          <a:effectLst/>
                          <a:latin typeface="Bookman Old Style" panose="02050604050505020204" pitchFamily="18" charset="0"/>
                        </a:rPr>
                        <a:t>           266​</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rtl="0" fontAlgn="base"/>
                      <a:r>
                        <a:rPr lang="en-US" sz="1600" b="0" i="0" dirty="0">
                          <a:solidFill>
                            <a:srgbClr val="000000"/>
                          </a:solidFill>
                          <a:effectLst/>
                          <a:latin typeface="Bookman Old Style" panose="02050604050505020204" pitchFamily="18" charset="0"/>
                        </a:rPr>
                        <a:t>         313​</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3969952026"/>
                  </a:ext>
                </a:extLst>
              </a:tr>
              <a:tr h="674053">
                <a:tc>
                  <a:txBody>
                    <a:bodyPr/>
                    <a:lstStyle/>
                    <a:p>
                      <a:pPr algn="ctr" rtl="0" fontAlgn="base"/>
                      <a:r>
                        <a:rPr lang="en-US" sz="1600" b="0" i="0">
                          <a:solidFill>
                            <a:srgbClr val="000000"/>
                          </a:solidFill>
                          <a:effectLst/>
                          <a:latin typeface="Bookman Old Style" panose="02050604050505020204" pitchFamily="18" charset="0"/>
                        </a:rPr>
                        <a:t>Full-year enrollment​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a:solidFill>
                            <a:srgbClr val="000000"/>
                          </a:solidFill>
                          <a:effectLst/>
                          <a:latin typeface="Bookman Old Style" panose="02050604050505020204" pitchFamily="18" charset="0"/>
                        </a:rPr>
                        <a:t>             220​</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a:solidFill>
                            <a:srgbClr val="000000"/>
                          </a:solidFill>
                          <a:effectLst/>
                          <a:latin typeface="Bookman Old Style" panose="02050604050505020204" pitchFamily="18" charset="0"/>
                        </a:rPr>
                        <a:t>           252​</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tc>
                  <a:txBody>
                    <a:bodyPr/>
                    <a:lstStyle/>
                    <a:p>
                      <a:pPr algn="ctr" rtl="0" fontAlgn="base"/>
                      <a:r>
                        <a:rPr lang="en-US" sz="1600" b="0" i="0" u="none" strike="noStrike">
                          <a:solidFill>
                            <a:srgbClr val="000000"/>
                          </a:solidFill>
                          <a:effectLst/>
                          <a:latin typeface="Bookman Old Style" panose="02050604050505020204" pitchFamily="18" charset="0"/>
                        </a:rPr>
                        <a:t>        293</a:t>
                      </a:r>
                      <a:r>
                        <a:rPr lang="en-US" sz="1600" b="0" i="0">
                          <a:solidFill>
                            <a:srgbClr val="000000"/>
                          </a:solidFill>
                          <a:effectLst/>
                          <a:latin typeface="Bookman Old Style" panose="02050604050505020204" pitchFamily="18" charset="0"/>
                        </a:rPr>
                        <a: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9EDF4"/>
                    </a:solidFill>
                  </a:tcPr>
                </a:tc>
                <a:extLst>
                  <a:ext uri="{0D108BD9-81ED-4DB2-BD59-A6C34878D82A}">
                    <a16:rowId xmlns:a16="http://schemas.microsoft.com/office/drawing/2014/main" xmlns="" val="2342193442"/>
                  </a:ext>
                </a:extLst>
              </a:tr>
              <a:tr h="1777051">
                <a:tc>
                  <a:txBody>
                    <a:bodyPr/>
                    <a:lstStyle/>
                    <a:p>
                      <a:pPr algn="ctr" rtl="0" fontAlgn="base"/>
                      <a:r>
                        <a:rPr lang="en-US" sz="1600" b="0" i="0" dirty="0">
                          <a:solidFill>
                            <a:srgbClr val="000000"/>
                          </a:solidFill>
                          <a:effectLst/>
                          <a:latin typeface="Bookman Old Style" panose="02050604050505020204" pitchFamily="18" charset="0"/>
                        </a:rPr>
                        <a:t>Garfield District ELL-​</a:t>
                      </a:r>
                    </a:p>
                    <a:p>
                      <a:pPr algn="ctr" rtl="0" fontAlgn="base"/>
                      <a:r>
                        <a:rPr lang="en-US" sz="1600" b="0" i="0" dirty="0">
                          <a:solidFill>
                            <a:srgbClr val="00B0F0"/>
                          </a:solidFill>
                          <a:effectLst/>
                          <a:latin typeface="Bookman Old Style" panose="02050604050505020204" pitchFamily="18" charset="0"/>
                        </a:rPr>
                        <a:t>Mathematics</a:t>
                      </a:r>
                      <a:r>
                        <a:rPr lang="en-US" sz="1600" b="0" i="0" dirty="0">
                          <a:solidFill>
                            <a:srgbClr val="000000"/>
                          </a:solidFill>
                          <a:effectLst/>
                          <a:latin typeface="Bookman Old Style" panose="02050604050505020204" pitchFamily="18" charset="0"/>
                        </a:rPr>
                        <a: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dirty="0">
                          <a:solidFill>
                            <a:srgbClr val="000000"/>
                          </a:solidFill>
                          <a:effectLst/>
                          <a:latin typeface="Bookman Old Style" panose="02050604050505020204" pitchFamily="18" charset="0"/>
                        </a:rPr>
                        <a:t>Annual Target 26.4 -​</a:t>
                      </a:r>
                    </a:p>
                    <a:p>
                      <a:pPr algn="ctr" rtl="0" fontAlgn="base"/>
                      <a:r>
                        <a:rPr lang="en-US" sz="1600" b="0" i="0" dirty="0">
                          <a:solidFill>
                            <a:srgbClr val="000000"/>
                          </a:solidFill>
                          <a:effectLst/>
                          <a:latin typeface="Bookman Old Style" panose="02050604050505020204" pitchFamily="18" charset="0"/>
                        </a:rPr>
                        <a:t>Proficient 24.6​</a:t>
                      </a:r>
                    </a:p>
                    <a:p>
                      <a:pPr algn="ctr" rtl="0" fontAlgn="base"/>
                      <a:r>
                        <a:rPr lang="en-US" sz="1600" b="0" i="0" dirty="0">
                          <a:solidFill>
                            <a:srgbClr val="FFC000"/>
                          </a:solidFill>
                          <a:effectLst/>
                          <a:latin typeface="Bookman Old Style" panose="02050604050505020204" pitchFamily="18" charset="0"/>
                        </a:rPr>
                        <a:t>Met target within one standard deviation below  the mean</a:t>
                      </a:r>
                      <a:r>
                        <a:rPr lang="en-US" sz="1600" b="0" i="0" dirty="0">
                          <a:solidFill>
                            <a:srgbClr val="000000"/>
                          </a:solidFill>
                          <a:effectLst/>
                          <a:latin typeface="Bookman Old Style" panose="02050604050505020204" pitchFamily="18" charset="0"/>
                        </a:rPr>
                        <a: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a:solidFill>
                            <a:srgbClr val="000000"/>
                          </a:solidFill>
                          <a:effectLst/>
                          <a:latin typeface="Bookman Old Style" panose="02050604050505020204" pitchFamily="18" charset="0"/>
                        </a:rPr>
                        <a:t>Annual Target 29.2​</a:t>
                      </a:r>
                    </a:p>
                    <a:p>
                      <a:pPr algn="ctr" rtl="0" fontAlgn="base"/>
                      <a:r>
                        <a:rPr lang="en-US" sz="1600" b="0" i="0">
                          <a:solidFill>
                            <a:srgbClr val="000000"/>
                          </a:solidFill>
                          <a:effectLst/>
                          <a:latin typeface="Bookman Old Style" panose="02050604050505020204" pitchFamily="18" charset="0"/>
                        </a:rPr>
                        <a:t>Proficient 31.4​</a:t>
                      </a:r>
                    </a:p>
                    <a:p>
                      <a:pPr algn="ctr" rtl="0" fontAlgn="base"/>
                      <a:r>
                        <a:rPr lang="en-US" sz="1600" b="0" i="0">
                          <a:solidFill>
                            <a:srgbClr val="00B050"/>
                          </a:solidFill>
                          <a:effectLst/>
                          <a:latin typeface="Bookman Old Style" panose="02050604050505020204" pitchFamily="18" charset="0"/>
                        </a:rPr>
                        <a:t>Met target</a:t>
                      </a:r>
                      <a:r>
                        <a:rPr lang="en-US" sz="1600" b="0" i="0">
                          <a:solidFill>
                            <a:srgbClr val="000000"/>
                          </a:solidFill>
                          <a:effectLst/>
                          <a:latin typeface="Bookman Old Style" panose="02050604050505020204" pitchFamily="18" charset="0"/>
                        </a:rPr>
                        <a: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base"/>
                      <a:r>
                        <a:rPr lang="en-US" sz="1600" b="0" i="0" u="none" strike="noStrike" dirty="0">
                          <a:solidFill>
                            <a:srgbClr val="000000"/>
                          </a:solidFill>
                          <a:effectLst/>
                          <a:latin typeface="Bookman Old Style" panose="02050604050505020204" pitchFamily="18" charset="0"/>
                        </a:rPr>
                        <a:t>Annual Target 32.1 Proficient 30.7 </a:t>
                      </a:r>
                      <a:r>
                        <a:rPr lang="en-US" sz="1600" b="0" i="0" dirty="0">
                          <a:solidFill>
                            <a:srgbClr val="000000"/>
                          </a:solidFill>
                          <a:effectLst/>
                          <a:latin typeface="Bookman Old Style" panose="02050604050505020204" pitchFamily="18" charset="0"/>
                        </a:rPr>
                        <a:t>​</a:t>
                      </a:r>
                    </a:p>
                    <a:p>
                      <a:pPr algn="ctr" rtl="0" fontAlgn="base"/>
                      <a:r>
                        <a:rPr lang="en-US" sz="1600" b="0" i="0" u="none" strike="noStrike" dirty="0">
                          <a:solidFill>
                            <a:srgbClr val="FFC000"/>
                          </a:solidFill>
                          <a:effectLst/>
                          <a:latin typeface="Bookman Old Style" panose="02050604050505020204" pitchFamily="18" charset="0"/>
                        </a:rPr>
                        <a:t>Met target within one standard deviation below the mean</a:t>
                      </a:r>
                      <a:r>
                        <a:rPr lang="en-US" sz="1600" b="0" i="0" dirty="0">
                          <a:solidFill>
                            <a:srgbClr val="000000"/>
                          </a:solidFill>
                          <a:effectLst/>
                          <a:latin typeface="Bookman Old Style" panose="02050604050505020204" pitchFamily="18" charset="0"/>
                        </a:rPr>
                        <a:t>​</a:t>
                      </a:r>
                    </a:p>
                  </a:txBody>
                  <a:tcPr marL="89023" marR="89023" marT="44511" marB="4451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964295244"/>
                  </a:ext>
                </a:extLst>
              </a:tr>
            </a:tbl>
          </a:graphicData>
        </a:graphic>
      </p:graphicFrame>
      <p:pic>
        <p:nvPicPr>
          <p:cNvPr id="4098" name="Picture 2">
            <a:extLst>
              <a:ext uri="{FF2B5EF4-FFF2-40B4-BE49-F238E27FC236}">
                <a16:creationId xmlns:a16="http://schemas.microsoft.com/office/drawing/2014/main" xmlns="" id="{0E2CA964-00A2-4A76-9D29-4E867390EE16}"/>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819525" y="1047904"/>
            <a:ext cx="1504950" cy="971550"/>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A38E8FF9-E623-4892-BCEE-CB703B3ABB4E}"/>
              </a:ext>
            </a:extLst>
          </p:cNvPr>
          <p:cNvSpPr txBox="1"/>
          <p:nvPr/>
        </p:nvSpPr>
        <p:spPr>
          <a:xfrm>
            <a:off x="703425" y="1853755"/>
            <a:ext cx="8228540" cy="646331"/>
          </a:xfrm>
          <a:prstGeom prst="rect">
            <a:avLst/>
          </a:prstGeom>
          <a:noFill/>
        </p:spPr>
        <p:txBody>
          <a:bodyPr wrap="square" rtlCol="0">
            <a:spAutoFit/>
          </a:bodyPr>
          <a:lstStyle/>
          <a:p>
            <a:r>
              <a:rPr lang="en-US" dirty="0">
                <a:solidFill>
                  <a:srgbClr val="7030A0"/>
                </a:solidFill>
                <a:latin typeface="Bookman Old Style" panose="02050604050505020204" pitchFamily="18" charset="0"/>
              </a:rPr>
              <a:t>At the district level  and at  school levels, ELL students are meeting  state targets  in Mathematics.</a:t>
            </a:r>
          </a:p>
        </p:txBody>
      </p:sp>
    </p:spTree>
    <p:extLst>
      <p:ext uri="{BB962C8B-B14F-4D97-AF65-F5344CB8AC3E}">
        <p14:creationId xmlns:p14="http://schemas.microsoft.com/office/powerpoint/2010/main" xmlns="" val="2509351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F5F20E-40BA-404C-9D79-329B6756E3D9}"/>
              </a:ext>
            </a:extLst>
          </p:cNvPr>
          <p:cNvSpPr>
            <a:spLocks noGrp="1"/>
          </p:cNvSpPr>
          <p:nvPr>
            <p:ph type="title"/>
          </p:nvPr>
        </p:nvSpPr>
        <p:spPr/>
        <p:txBody>
          <a:bodyPr/>
          <a:lstStyle/>
          <a:p>
            <a:pPr algn="ctr"/>
            <a:r>
              <a:rPr lang="en-US" dirty="0">
                <a:solidFill>
                  <a:srgbClr val="7030A0"/>
                </a:solidFill>
                <a:latin typeface="Bookman Old Style" panose="02050604050505020204" pitchFamily="18" charset="0"/>
              </a:rPr>
              <a:t>Growth Data</a:t>
            </a:r>
          </a:p>
        </p:txBody>
      </p:sp>
      <p:sp>
        <p:nvSpPr>
          <p:cNvPr id="3" name="Content Placeholder 2">
            <a:extLst>
              <a:ext uri="{FF2B5EF4-FFF2-40B4-BE49-F238E27FC236}">
                <a16:creationId xmlns:a16="http://schemas.microsoft.com/office/drawing/2014/main" xmlns="" id="{0BCE61C0-56AB-4B1B-9BDD-295F0039C2E6}"/>
              </a:ext>
            </a:extLst>
          </p:cNvPr>
          <p:cNvSpPr>
            <a:spLocks noGrp="1"/>
          </p:cNvSpPr>
          <p:nvPr>
            <p:ph idx="1"/>
          </p:nvPr>
        </p:nvSpPr>
        <p:spPr/>
        <p:txBody>
          <a:bodyPr>
            <a:normAutofit lnSpcReduction="10000"/>
          </a:bodyPr>
          <a:lstStyle/>
          <a:p>
            <a:pPr fontAlgn="base"/>
            <a:r>
              <a:rPr lang="en-US" sz="2100" dirty="0">
                <a:solidFill>
                  <a:srgbClr val="7030A0"/>
                </a:solidFill>
                <a:latin typeface="Bookman Old Style" panose="02050604050505020204" pitchFamily="18" charset="0"/>
              </a:rPr>
              <a:t>The data includes growth based from student's ACCESS 2.0 test performance over 3 years: 2016, 2017, 2018.​</a:t>
            </a:r>
          </a:p>
          <a:p>
            <a:pPr fontAlgn="base"/>
            <a:r>
              <a:rPr lang="en-US" sz="2100" dirty="0">
                <a:solidFill>
                  <a:srgbClr val="7030A0"/>
                </a:solidFill>
                <a:latin typeface="Bookman Old Style" panose="02050604050505020204" pitchFamily="18" charset="0"/>
              </a:rPr>
              <a:t>All student-level ELP indicator calculations are calculated using a 2017 or later baseline year based on ACCESS 2.0 administration.​</a:t>
            </a:r>
          </a:p>
          <a:p>
            <a:pPr fontAlgn="base"/>
            <a:r>
              <a:rPr lang="en-US" sz="2100" dirty="0">
                <a:solidFill>
                  <a:srgbClr val="7030A0"/>
                </a:solidFill>
                <a:latin typeface="Bookman Old Style" panose="02050604050505020204" pitchFamily="18" charset="0"/>
              </a:rPr>
              <a:t>All students identified as English language learners, including students whose parents refuse services, must be annually assessed for English language proficiency progress using the ACCESS for ELLs 2.0.</a:t>
            </a:r>
          </a:p>
          <a:p>
            <a:endParaRPr lang="en-US" dirty="0"/>
          </a:p>
        </p:txBody>
      </p:sp>
    </p:spTree>
    <p:extLst>
      <p:ext uri="{BB962C8B-B14F-4D97-AF65-F5344CB8AC3E}">
        <p14:creationId xmlns:p14="http://schemas.microsoft.com/office/powerpoint/2010/main" xmlns="" val="2100907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6C6170D-3DD0-4859-A3D2-813E034FF408}"/>
              </a:ext>
            </a:extLst>
          </p:cNvPr>
          <p:cNvSpPr>
            <a:spLocks noGrp="1"/>
          </p:cNvSpPr>
          <p:nvPr>
            <p:ph type="title"/>
          </p:nvPr>
        </p:nvSpPr>
        <p:spPr>
          <a:xfrm>
            <a:off x="856272" y="144728"/>
            <a:ext cx="9930998" cy="1049235"/>
          </a:xfrm>
        </p:spPr>
        <p:txBody>
          <a:bodyPr>
            <a:noAutofit/>
          </a:bodyPr>
          <a:lstStyle/>
          <a:p>
            <a:r>
              <a:rPr lang="en-US" sz="4400" b="1" dirty="0">
                <a:solidFill>
                  <a:srgbClr val="7030A0"/>
                </a:solidFill>
                <a:latin typeface="Bookman Old Style" panose="02050604050505020204" pitchFamily="18" charset="0"/>
              </a:rPr>
              <a:t>ELP Growth:</a:t>
            </a:r>
            <a:r>
              <a:rPr lang="en-US" sz="4400" dirty="0">
                <a:solidFill>
                  <a:srgbClr val="7030A0"/>
                </a:solidFill>
                <a:latin typeface="Bookman Old Style" panose="02050604050505020204" pitchFamily="18" charset="0"/>
              </a:rPr>
              <a:t>​</a:t>
            </a:r>
            <a:br>
              <a:rPr lang="en-US" sz="4400" dirty="0">
                <a:solidFill>
                  <a:srgbClr val="7030A0"/>
                </a:solidFill>
                <a:latin typeface="Bookman Old Style" panose="02050604050505020204" pitchFamily="18" charset="0"/>
              </a:rPr>
            </a:br>
            <a:r>
              <a:rPr lang="en-US" sz="4400" dirty="0">
                <a:solidFill>
                  <a:srgbClr val="7030A0"/>
                </a:solidFill>
                <a:latin typeface="Bookman Old Style" panose="02050604050505020204" pitchFamily="18" charset="0"/>
              </a:rPr>
              <a:t>       </a:t>
            </a:r>
            <a:r>
              <a:rPr lang="en-US" sz="4400" b="1" dirty="0">
                <a:solidFill>
                  <a:srgbClr val="7030A0"/>
                </a:solidFill>
                <a:latin typeface="Bookman Old Style" panose="02050604050505020204" pitchFamily="18" charset="0"/>
              </a:rPr>
              <a:t>Progress to</a:t>
            </a:r>
            <a:br>
              <a:rPr lang="en-US" sz="4400" b="1" dirty="0">
                <a:solidFill>
                  <a:srgbClr val="7030A0"/>
                </a:solidFill>
                <a:latin typeface="Bookman Old Style" panose="02050604050505020204" pitchFamily="18" charset="0"/>
              </a:rPr>
            </a:br>
            <a:r>
              <a:rPr lang="en-US" sz="4400" b="1" dirty="0">
                <a:solidFill>
                  <a:srgbClr val="7030A0"/>
                </a:solidFill>
                <a:latin typeface="Bookman Old Style" panose="02050604050505020204" pitchFamily="18" charset="0"/>
              </a:rPr>
              <a:t>                 proficiency</a:t>
            </a:r>
            <a:endParaRPr lang="en-US" sz="4400" dirty="0">
              <a:solidFill>
                <a:srgbClr val="7030A0"/>
              </a:solidFill>
              <a:latin typeface="Bookman Old Style" panose="02050604050505020204" pitchFamily="18" charset="0"/>
            </a:endParaRPr>
          </a:p>
        </p:txBody>
      </p:sp>
      <p:graphicFrame>
        <p:nvGraphicFramePr>
          <p:cNvPr id="4" name="Content Placeholder 3">
            <a:extLst>
              <a:ext uri="{FF2B5EF4-FFF2-40B4-BE49-F238E27FC236}">
                <a16:creationId xmlns:a16="http://schemas.microsoft.com/office/drawing/2014/main" xmlns="" id="{1CD2B210-C0C0-4EC7-9942-E706A2F7C7A2}"/>
              </a:ext>
            </a:extLst>
          </p:cNvPr>
          <p:cNvGraphicFramePr>
            <a:graphicFrameLocks noGrp="1"/>
          </p:cNvGraphicFramePr>
          <p:nvPr>
            <p:ph idx="1"/>
            <p:extLst>
              <p:ext uri="{D42A27DB-BD31-4B8C-83A1-F6EECF244321}">
                <p14:modId xmlns:p14="http://schemas.microsoft.com/office/powerpoint/2010/main" xmlns="" val="444573531"/>
              </p:ext>
            </p:extLst>
          </p:nvPr>
        </p:nvGraphicFramePr>
        <p:xfrm>
          <a:off x="856271" y="2715677"/>
          <a:ext cx="7929919" cy="3997595"/>
        </p:xfrm>
        <a:graphic>
          <a:graphicData uri="http://schemas.openxmlformats.org/drawingml/2006/table">
            <a:tbl>
              <a:tblPr/>
              <a:tblGrid>
                <a:gridCol w="1791356">
                  <a:extLst>
                    <a:ext uri="{9D8B030D-6E8A-4147-A177-3AD203B41FA5}">
                      <a16:colId xmlns:a16="http://schemas.microsoft.com/office/drawing/2014/main" xmlns="" val="3954824926"/>
                    </a:ext>
                  </a:extLst>
                </a:gridCol>
                <a:gridCol w="2179974">
                  <a:extLst>
                    <a:ext uri="{9D8B030D-6E8A-4147-A177-3AD203B41FA5}">
                      <a16:colId xmlns:a16="http://schemas.microsoft.com/office/drawing/2014/main" xmlns="" val="162927585"/>
                    </a:ext>
                  </a:extLst>
                </a:gridCol>
                <a:gridCol w="1984228">
                  <a:extLst>
                    <a:ext uri="{9D8B030D-6E8A-4147-A177-3AD203B41FA5}">
                      <a16:colId xmlns:a16="http://schemas.microsoft.com/office/drawing/2014/main" xmlns="" val="1809076828"/>
                    </a:ext>
                  </a:extLst>
                </a:gridCol>
                <a:gridCol w="1974361">
                  <a:extLst>
                    <a:ext uri="{9D8B030D-6E8A-4147-A177-3AD203B41FA5}">
                      <a16:colId xmlns:a16="http://schemas.microsoft.com/office/drawing/2014/main" xmlns="" val="1573462133"/>
                    </a:ext>
                  </a:extLst>
                </a:gridCol>
              </a:tblGrid>
              <a:tr h="1013418">
                <a:tc>
                  <a:txBody>
                    <a:bodyPr/>
                    <a:lstStyle/>
                    <a:p>
                      <a:pPr algn="l" rtl="0" fontAlgn="base"/>
                      <a:r>
                        <a:rPr lang="en-US" sz="1800" b="1" i="0" dirty="0">
                          <a:solidFill>
                            <a:srgbClr val="FFFFFF"/>
                          </a:solidFill>
                          <a:effectLst/>
                          <a:latin typeface="Bookman Old Style" panose="02050604050505020204" pitchFamily="18" charset="0"/>
                        </a:rPr>
                        <a:t>Grade Level​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sz="1800" b="1" i="0" dirty="0">
                          <a:solidFill>
                            <a:srgbClr val="FFFFFF"/>
                          </a:solidFill>
                          <a:effectLst/>
                          <a:latin typeface="Bookman Old Style" panose="02050604050505020204" pitchFamily="18" charset="0"/>
                        </a:rPr>
                        <a:t>2016-2017​</a:t>
                      </a:r>
                    </a:p>
                    <a:p>
                      <a:pPr algn="l" rtl="0" fontAlgn="base"/>
                      <a:r>
                        <a:rPr lang="en-US" sz="1800" b="1" i="0" dirty="0">
                          <a:solidFill>
                            <a:srgbClr val="FFFFFF"/>
                          </a:solidFill>
                          <a:effectLst/>
                          <a:latin typeface="Bookman Old Style" panose="02050604050505020204" pitchFamily="18" charset="0"/>
                        </a:rPr>
                        <a:t> Academic Progress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sz="1800" b="1" i="0">
                          <a:solidFill>
                            <a:srgbClr val="FFFFFF"/>
                          </a:solidFill>
                          <a:effectLst/>
                          <a:latin typeface="Bookman Old Style" panose="02050604050505020204" pitchFamily="18" charset="0"/>
                        </a:rPr>
                        <a:t>2017-2018 Target​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l" rtl="0" fontAlgn="base"/>
                      <a:r>
                        <a:rPr lang="en-US" sz="1800" b="1" i="0" dirty="0">
                          <a:solidFill>
                            <a:srgbClr val="FFFFFF"/>
                          </a:solidFill>
                          <a:effectLst/>
                          <a:latin typeface="Bookman Old Style" panose="02050604050505020204" pitchFamily="18" charset="0"/>
                        </a:rPr>
                        <a:t>2018-2019 Target​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xmlns="" val="664502615"/>
                  </a:ext>
                </a:extLst>
              </a:tr>
              <a:tr h="652789">
                <a:tc>
                  <a:txBody>
                    <a:bodyPr/>
                    <a:lstStyle/>
                    <a:p>
                      <a:pPr algn="l" rtl="0" fontAlgn="auto"/>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sz="1800" b="0" i="0" dirty="0">
                          <a:solidFill>
                            <a:srgbClr val="7030A0"/>
                          </a:solidFill>
                          <a:effectLst/>
                          <a:latin typeface="Bookman Old Style" panose="02050604050505020204" pitchFamily="18" charset="0"/>
                        </a:rPr>
                        <a:t>No baseline</a:t>
                      </a:r>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sz="1800" b="0" i="0" dirty="0">
                          <a:solidFill>
                            <a:srgbClr val="7030A0"/>
                          </a:solidFill>
                          <a:effectLst/>
                          <a:latin typeface="Bookman Old Style" panose="02050604050505020204" pitchFamily="18" charset="0"/>
                        </a:rPr>
                        <a:t>       56.6% </a:t>
                      </a:r>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rtl="0" fontAlgn="base"/>
                      <a:r>
                        <a:rPr lang="en-US" sz="1800" b="0" i="0" dirty="0">
                          <a:solidFill>
                            <a:srgbClr val="7030A0"/>
                          </a:solidFill>
                          <a:effectLst/>
                          <a:latin typeface="Bookman Old Style" panose="02050604050505020204" pitchFamily="18" charset="0"/>
                        </a:rPr>
                        <a:t>       </a:t>
                      </a:r>
                      <a:r>
                        <a:rPr lang="en-US" sz="1800" b="0" i="0" dirty="0" smtClean="0">
                          <a:solidFill>
                            <a:srgbClr val="7030A0"/>
                          </a:solidFill>
                          <a:effectLst/>
                          <a:latin typeface="Bookman Old Style" panose="02050604050505020204" pitchFamily="18" charset="0"/>
                        </a:rPr>
                        <a:t>51.9</a:t>
                      </a:r>
                      <a:r>
                        <a:rPr lang="en-US" sz="1800" b="0" i="0" dirty="0">
                          <a:solidFill>
                            <a:srgbClr val="7030A0"/>
                          </a:solidFill>
                          <a:effectLst/>
                          <a:latin typeface="Bookman Old Style" panose="02050604050505020204" pitchFamily="18" charset="0"/>
                        </a:rPr>
                        <a:t>%</a:t>
                      </a:r>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xmlns="" val="3801977490"/>
                  </a:ext>
                </a:extLst>
              </a:tr>
              <a:tr h="2331388">
                <a:tc>
                  <a:txBody>
                    <a:bodyPr/>
                    <a:lstStyle/>
                    <a:p>
                      <a:pPr algn="l" rtl="0" fontAlgn="base"/>
                      <a:r>
                        <a:rPr lang="en-US" sz="1800" b="0" i="0" dirty="0">
                          <a:solidFill>
                            <a:srgbClr val="000000"/>
                          </a:solidFill>
                          <a:effectLst/>
                          <a:latin typeface="Bookman Old Style" panose="02050604050505020204" pitchFamily="18" charset="0"/>
                        </a:rPr>
                        <a:t>Garfield District ELLs​</a:t>
                      </a:r>
                    </a:p>
                    <a:p>
                      <a:pPr algn="l" rtl="0" fontAlgn="base"/>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auto"/>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sz="1800" b="0" i="0" dirty="0">
                          <a:solidFill>
                            <a:srgbClr val="000000"/>
                          </a:solidFill>
                          <a:effectLst/>
                          <a:latin typeface="Bookman Old Style" panose="02050604050505020204" pitchFamily="18" charset="0"/>
                        </a:rPr>
                        <a:t>ELP growth 56.5 %​</a:t>
                      </a:r>
                    </a:p>
                    <a:p>
                      <a:pPr algn="l" rtl="0" fontAlgn="base"/>
                      <a:r>
                        <a:rPr lang="en-US" sz="1800" b="0" i="0" dirty="0">
                          <a:solidFill>
                            <a:srgbClr val="FFC000"/>
                          </a:solidFill>
                          <a:effectLst/>
                          <a:latin typeface="Bookman Old Style" panose="02050604050505020204" pitchFamily="18" charset="0"/>
                        </a:rPr>
                        <a:t>Met target within one standard deviation below the mean</a:t>
                      </a:r>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ase"/>
                      <a:r>
                        <a:rPr lang="en-US" sz="1800" b="0" i="0" u="none" strike="noStrike" dirty="0">
                          <a:solidFill>
                            <a:srgbClr val="000000"/>
                          </a:solidFill>
                          <a:effectLst/>
                          <a:latin typeface="Bookman Old Style" panose="02050604050505020204" pitchFamily="18" charset="0"/>
                        </a:rPr>
                        <a:t>ELP growth 48.6%</a:t>
                      </a:r>
                      <a:r>
                        <a:rPr lang="en-US" sz="1800" b="0" i="0" dirty="0">
                          <a:solidFill>
                            <a:srgbClr val="000000"/>
                          </a:solidFill>
                          <a:effectLst/>
                          <a:latin typeface="Bookman Old Style" panose="02050604050505020204" pitchFamily="18" charset="0"/>
                        </a:rPr>
                        <a:t>​</a:t>
                      </a:r>
                    </a:p>
                    <a:p>
                      <a:pPr algn="l" rtl="0" fontAlgn="base"/>
                      <a:r>
                        <a:rPr lang="en-US" sz="1800" b="0" i="0" u="none" strike="noStrike" dirty="0">
                          <a:solidFill>
                            <a:srgbClr val="FFC000"/>
                          </a:solidFill>
                          <a:effectLst/>
                          <a:latin typeface="Bookman Old Style" panose="02050604050505020204" pitchFamily="18" charset="0"/>
                        </a:rPr>
                        <a:t>Met target within one standard deviation below the mean</a:t>
                      </a:r>
                      <a:r>
                        <a:rPr lang="en-US" sz="1800" b="0" i="0" dirty="0">
                          <a:solidFill>
                            <a:srgbClr val="000000"/>
                          </a:solidFill>
                          <a:effectLst/>
                          <a:latin typeface="Bookman Old Style" panose="02050604050505020204"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3034994981"/>
                  </a:ext>
                </a:extLst>
              </a:tr>
            </a:tbl>
          </a:graphicData>
        </a:graphic>
      </p:graphicFrame>
      <p:pic>
        <p:nvPicPr>
          <p:cNvPr id="6148" name="Picture 4">
            <a:extLst>
              <a:ext uri="{FF2B5EF4-FFF2-40B4-BE49-F238E27FC236}">
                <a16:creationId xmlns:a16="http://schemas.microsoft.com/office/drawing/2014/main" xmlns="" id="{9DD5340C-3724-4B6C-966E-1AB249AB7C61}"/>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2027582" y="475156"/>
            <a:ext cx="1632335" cy="1353644"/>
          </a:xfrm>
          <a:prstGeom prst="rect">
            <a:avLst/>
          </a:prstGeom>
          <a:noFill/>
          <a:extLst>
            <a:ext uri="{909E8E84-426E-40DD-AFC4-6F175D3DCCD1}">
              <a14:hiddenFill xmlns:a14="http://schemas.microsoft.com/office/drawing/2010/main" xmlns="">
                <a:solidFill>
                  <a:srgbClr val="FFFFFF"/>
                </a:solidFill>
              </a14:hiddenFill>
            </a:ext>
          </a:extLst>
        </p:spPr>
      </p:pic>
      <p:sp>
        <p:nvSpPr>
          <p:cNvPr id="5" name="TextBox 4">
            <a:extLst>
              <a:ext uri="{FF2B5EF4-FFF2-40B4-BE49-F238E27FC236}">
                <a16:creationId xmlns:a16="http://schemas.microsoft.com/office/drawing/2014/main" xmlns="" id="{07C22FDA-81C0-4F53-AFD2-C9C40684A9B6}"/>
              </a:ext>
            </a:extLst>
          </p:cNvPr>
          <p:cNvSpPr txBox="1"/>
          <p:nvPr/>
        </p:nvSpPr>
        <p:spPr>
          <a:xfrm>
            <a:off x="649705" y="1974574"/>
            <a:ext cx="8269008" cy="923330"/>
          </a:xfrm>
          <a:prstGeom prst="rect">
            <a:avLst/>
          </a:prstGeom>
          <a:noFill/>
        </p:spPr>
        <p:txBody>
          <a:bodyPr wrap="square" rtlCol="0">
            <a:spAutoFit/>
          </a:bodyPr>
          <a:lstStyle/>
          <a:p>
            <a:r>
              <a:rPr lang="en-US" dirty="0"/>
              <a:t> </a:t>
            </a:r>
            <a:r>
              <a:rPr lang="en-US" dirty="0">
                <a:solidFill>
                  <a:srgbClr val="7030A0"/>
                </a:solidFill>
                <a:latin typeface="Bookman Old Style" panose="02050604050505020204" pitchFamily="18" charset="0"/>
              </a:rPr>
              <a:t> At the district level  and at  school levels, ELL students are meeting or exceeding  state targets  in Language Arts and Mathematics​</a:t>
            </a:r>
          </a:p>
          <a:p>
            <a:endParaRPr lang="en-US" dirty="0"/>
          </a:p>
        </p:txBody>
      </p:sp>
    </p:spTree>
    <p:extLst>
      <p:ext uri="{BB962C8B-B14F-4D97-AF65-F5344CB8AC3E}">
        <p14:creationId xmlns:p14="http://schemas.microsoft.com/office/powerpoint/2010/main" xmlns="" val="47813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F0A757D-70BB-4B6C-9452-8C66D9AFF9FE}"/>
              </a:ext>
            </a:extLst>
          </p:cNvPr>
          <p:cNvSpPr>
            <a:spLocks noGrp="1"/>
          </p:cNvSpPr>
          <p:nvPr>
            <p:ph type="title"/>
          </p:nvPr>
        </p:nvSpPr>
        <p:spPr>
          <a:xfrm>
            <a:off x="675861" y="382385"/>
            <a:ext cx="8998226" cy="1492132"/>
          </a:xfrm>
        </p:spPr>
        <p:txBody>
          <a:bodyPr>
            <a:noAutofit/>
          </a:bodyPr>
          <a:lstStyle/>
          <a:p>
            <a:r>
              <a:rPr lang="en-US" sz="4000" dirty="0">
                <a:solidFill>
                  <a:srgbClr val="7030A0"/>
                </a:solidFill>
                <a:latin typeface="Bookman Old Style" panose="02050604050505020204" pitchFamily="18" charset="0"/>
                <a:cs typeface="Calibri"/>
              </a:rPr>
              <a:t>Interventions                  		Strategies for </a:t>
            </a:r>
            <a:br>
              <a:rPr lang="en-US" sz="4000" dirty="0">
                <a:solidFill>
                  <a:srgbClr val="7030A0"/>
                </a:solidFill>
                <a:latin typeface="Bookman Old Style" panose="02050604050505020204" pitchFamily="18" charset="0"/>
                <a:cs typeface="Calibri"/>
              </a:rPr>
            </a:br>
            <a:r>
              <a:rPr lang="en-US" sz="4000" dirty="0">
                <a:solidFill>
                  <a:srgbClr val="7030A0"/>
                </a:solidFill>
                <a:latin typeface="Bookman Old Style" panose="02050604050505020204" pitchFamily="18" charset="0"/>
                <a:cs typeface="Calibri"/>
              </a:rPr>
              <a:t>							Teachers</a:t>
            </a:r>
            <a:endParaRPr lang="en-US" sz="40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xmlns="" id="{6231E728-41FB-441E-BA27-21C03AE5BF82}"/>
              </a:ext>
            </a:extLst>
          </p:cNvPr>
          <p:cNvSpPr>
            <a:spLocks noGrp="1"/>
          </p:cNvSpPr>
          <p:nvPr>
            <p:ph idx="1"/>
          </p:nvPr>
        </p:nvSpPr>
        <p:spPr>
          <a:xfrm>
            <a:off x="938758" y="2190307"/>
            <a:ext cx="7633742" cy="4502041"/>
          </a:xfrm>
        </p:spPr>
        <p:txBody>
          <a:bodyPr>
            <a:normAutofit/>
          </a:bodyPr>
          <a:lstStyle/>
          <a:p>
            <a:r>
              <a:rPr lang="en-US" dirty="0">
                <a:latin typeface="Bookman Old Style" panose="02050604050505020204" pitchFamily="18" charset="0"/>
                <a:cs typeface="Calibri"/>
              </a:rPr>
              <a:t>Ensure that all personnel assigned to testing are adequately </a:t>
            </a:r>
            <a:r>
              <a:rPr lang="en-US" b="1" dirty="0">
                <a:solidFill>
                  <a:srgbClr val="7030A0"/>
                </a:solidFill>
                <a:latin typeface="Bookman Old Style" panose="02050604050505020204" pitchFamily="18" charset="0"/>
                <a:cs typeface="Calibri"/>
              </a:rPr>
              <a:t>trained</a:t>
            </a:r>
            <a:r>
              <a:rPr lang="en-US" dirty="0">
                <a:latin typeface="Bookman Old Style" panose="02050604050505020204" pitchFamily="18" charset="0"/>
                <a:cs typeface="Calibri"/>
              </a:rPr>
              <a:t> in test administration and security procedures.</a:t>
            </a:r>
          </a:p>
          <a:p>
            <a:r>
              <a:rPr lang="en-US" dirty="0">
                <a:latin typeface="Bookman Old Style" panose="02050604050505020204" pitchFamily="18" charset="0"/>
                <a:ea typeface="+mn-lt"/>
                <a:cs typeface="+mn-lt"/>
              </a:rPr>
              <a:t>Prior to testing, discuss with teachers allowable and  appropriate  </a:t>
            </a:r>
            <a:r>
              <a:rPr lang="en-US" b="1" dirty="0">
                <a:solidFill>
                  <a:srgbClr val="7030A0"/>
                </a:solidFill>
                <a:latin typeface="Bookman Old Style" panose="02050604050505020204" pitchFamily="18" charset="0"/>
                <a:ea typeface="+mn-lt"/>
                <a:cs typeface="+mn-lt"/>
              </a:rPr>
              <a:t>accommodations</a:t>
            </a:r>
            <a:r>
              <a:rPr lang="en-US" dirty="0">
                <a:latin typeface="Bookman Old Style" panose="02050604050505020204" pitchFamily="18" charset="0"/>
                <a:ea typeface="+mn-lt"/>
                <a:cs typeface="+mn-lt"/>
              </a:rPr>
              <a:t> for students.</a:t>
            </a:r>
          </a:p>
          <a:p>
            <a:r>
              <a:rPr lang="en-US" dirty="0">
                <a:latin typeface="Bookman Old Style" panose="02050604050505020204" pitchFamily="18" charset="0"/>
                <a:ea typeface="+mn-lt"/>
                <a:cs typeface="+mn-lt"/>
              </a:rPr>
              <a:t>Ongoing professional development for teachers on effective use of </a:t>
            </a:r>
            <a:r>
              <a:rPr lang="en-US" b="1" dirty="0">
                <a:solidFill>
                  <a:srgbClr val="7030A0"/>
                </a:solidFill>
                <a:latin typeface="Bookman Old Style" panose="02050604050505020204" pitchFamily="18" charset="0"/>
                <a:ea typeface="+mn-lt"/>
                <a:cs typeface="+mn-lt"/>
              </a:rPr>
              <a:t>technology</a:t>
            </a:r>
            <a:r>
              <a:rPr lang="en-US" dirty="0">
                <a:latin typeface="Bookman Old Style" panose="02050604050505020204" pitchFamily="18" charset="0"/>
                <a:ea typeface="+mn-lt"/>
                <a:cs typeface="+mn-lt"/>
              </a:rPr>
              <a:t> to personalize instruction.</a:t>
            </a:r>
          </a:p>
          <a:p>
            <a:r>
              <a:rPr lang="en-US" dirty="0">
                <a:latin typeface="Bookman Old Style" panose="02050604050505020204" pitchFamily="18" charset="0"/>
                <a:ea typeface="+mn-lt"/>
                <a:cs typeface="+mn-lt"/>
              </a:rPr>
              <a:t>Discuss with teachers how to use the ACCESS  </a:t>
            </a:r>
            <a:r>
              <a:rPr lang="en-US" b="1" dirty="0">
                <a:solidFill>
                  <a:srgbClr val="7030A0"/>
                </a:solidFill>
                <a:latin typeface="Bookman Old Style" panose="02050604050505020204" pitchFamily="18" charset="0"/>
                <a:ea typeface="+mn-lt"/>
                <a:cs typeface="+mn-lt"/>
              </a:rPr>
              <a:t>data</a:t>
            </a:r>
            <a:r>
              <a:rPr lang="en-US" dirty="0">
                <a:latin typeface="Bookman Old Style" panose="02050604050505020204" pitchFamily="18" charset="0"/>
                <a:ea typeface="+mn-lt"/>
                <a:cs typeface="+mn-lt"/>
              </a:rPr>
              <a:t> to monitor students' progress in learning academic English.</a:t>
            </a:r>
            <a:endParaRPr lang="en-US" dirty="0">
              <a:latin typeface="Bookman Old Style" panose="02050604050505020204" pitchFamily="18" charset="0"/>
              <a:cs typeface="Calibri"/>
            </a:endParaRPr>
          </a:p>
          <a:p>
            <a:r>
              <a:rPr lang="en-US" dirty="0">
                <a:latin typeface="Bookman Old Style" panose="02050604050505020204" pitchFamily="18" charset="0"/>
                <a:ea typeface="+mn-lt"/>
                <a:cs typeface="+mn-lt"/>
              </a:rPr>
              <a:t>Reinforce importance of </a:t>
            </a:r>
            <a:r>
              <a:rPr lang="en-US" dirty="0">
                <a:solidFill>
                  <a:srgbClr val="7030A0"/>
                </a:solidFill>
                <a:latin typeface="Bookman Old Style" panose="02050604050505020204" pitchFamily="18" charset="0"/>
                <a:ea typeface="+mn-lt"/>
                <a:cs typeface="+mn-lt"/>
              </a:rPr>
              <a:t>practice</a:t>
            </a:r>
            <a:r>
              <a:rPr lang="en-US" dirty="0">
                <a:latin typeface="Bookman Old Style" panose="02050604050505020204" pitchFamily="18" charset="0"/>
                <a:ea typeface="+mn-lt"/>
                <a:cs typeface="+mn-lt"/>
              </a:rPr>
              <a:t> sessions to </a:t>
            </a:r>
            <a:r>
              <a:rPr lang="en-US" b="1" dirty="0">
                <a:solidFill>
                  <a:srgbClr val="7030A0"/>
                </a:solidFill>
                <a:latin typeface="Bookman Old Style" panose="02050604050505020204" pitchFamily="18" charset="0"/>
                <a:ea typeface="+mn-lt"/>
                <a:cs typeface="+mn-lt"/>
              </a:rPr>
              <a:t>help students</a:t>
            </a:r>
            <a:r>
              <a:rPr lang="en-US" dirty="0">
                <a:solidFill>
                  <a:srgbClr val="7030A0"/>
                </a:solidFill>
                <a:latin typeface="Bookman Old Style" panose="02050604050505020204" pitchFamily="18" charset="0"/>
                <a:ea typeface="+mn-lt"/>
                <a:cs typeface="+mn-lt"/>
              </a:rPr>
              <a:t> </a:t>
            </a:r>
            <a:r>
              <a:rPr lang="en-US" dirty="0">
                <a:latin typeface="Bookman Old Style" panose="02050604050505020204" pitchFamily="18" charset="0"/>
                <a:ea typeface="+mn-lt"/>
                <a:cs typeface="+mn-lt"/>
              </a:rPr>
              <a:t>show their best skills on the ACCESS for ELLs test.</a:t>
            </a:r>
            <a:endParaRPr lang="en-US" dirty="0">
              <a:latin typeface="Bookman Old Style" panose="02050604050505020204" pitchFamily="18" charset="0"/>
              <a:cs typeface="Calibri"/>
            </a:endParaRPr>
          </a:p>
          <a:p>
            <a:endParaRPr lang="en-US" dirty="0"/>
          </a:p>
        </p:txBody>
      </p:sp>
    </p:spTree>
    <p:extLst>
      <p:ext uri="{BB962C8B-B14F-4D97-AF65-F5344CB8AC3E}">
        <p14:creationId xmlns:p14="http://schemas.microsoft.com/office/powerpoint/2010/main" xmlns="" val="37860422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ADCDFA1-7E9A-4983-B49A-AA1DD0913919}"/>
              </a:ext>
            </a:extLst>
          </p:cNvPr>
          <p:cNvSpPr>
            <a:spLocks noGrp="1"/>
          </p:cNvSpPr>
          <p:nvPr>
            <p:ph type="title"/>
          </p:nvPr>
        </p:nvSpPr>
        <p:spPr>
          <a:xfrm>
            <a:off x="689113" y="232341"/>
            <a:ext cx="8918713" cy="1492132"/>
          </a:xfrm>
        </p:spPr>
        <p:txBody>
          <a:bodyPr>
            <a:noAutofit/>
          </a:bodyPr>
          <a:lstStyle/>
          <a:p>
            <a:r>
              <a:rPr lang="en-US" sz="4000" dirty="0">
                <a:solidFill>
                  <a:srgbClr val="7030A0"/>
                </a:solidFill>
                <a:latin typeface="Bookman Old Style" panose="02050604050505020204" pitchFamily="18" charset="0"/>
                <a:cs typeface="Calibri"/>
              </a:rPr>
              <a:t>Interventions 						Strategies for</a:t>
            </a:r>
            <a:br>
              <a:rPr lang="en-US" sz="4000" dirty="0">
                <a:solidFill>
                  <a:srgbClr val="7030A0"/>
                </a:solidFill>
                <a:latin typeface="Bookman Old Style" panose="02050604050505020204" pitchFamily="18" charset="0"/>
                <a:cs typeface="Calibri"/>
              </a:rPr>
            </a:br>
            <a:r>
              <a:rPr lang="en-US" sz="4000" dirty="0">
                <a:solidFill>
                  <a:srgbClr val="7030A0"/>
                </a:solidFill>
                <a:latin typeface="Bookman Old Style" panose="02050604050505020204" pitchFamily="18" charset="0"/>
                <a:cs typeface="Calibri"/>
              </a:rPr>
              <a:t> 						Students</a:t>
            </a:r>
            <a:endParaRPr lang="en-US" sz="4000" dirty="0">
              <a:latin typeface="Bookman Old Style" panose="02050604050505020204" pitchFamily="18" charset="0"/>
            </a:endParaRPr>
          </a:p>
        </p:txBody>
      </p:sp>
      <p:sp>
        <p:nvSpPr>
          <p:cNvPr id="3" name="Content Placeholder 2">
            <a:extLst>
              <a:ext uri="{FF2B5EF4-FFF2-40B4-BE49-F238E27FC236}">
                <a16:creationId xmlns:a16="http://schemas.microsoft.com/office/drawing/2014/main" xmlns="" id="{2CE840D4-8E00-48FA-9503-668C9FD63BAB}"/>
              </a:ext>
            </a:extLst>
          </p:cNvPr>
          <p:cNvSpPr>
            <a:spLocks noGrp="1"/>
          </p:cNvSpPr>
          <p:nvPr>
            <p:ph idx="1"/>
          </p:nvPr>
        </p:nvSpPr>
        <p:spPr>
          <a:xfrm>
            <a:off x="938758" y="2073350"/>
            <a:ext cx="7633742" cy="4672008"/>
          </a:xfrm>
        </p:spPr>
        <p:txBody>
          <a:bodyPr>
            <a:normAutofit fontScale="92500" lnSpcReduction="10000"/>
          </a:bodyPr>
          <a:lstStyle/>
          <a:p>
            <a:r>
              <a:rPr lang="en-US" sz="2200" dirty="0">
                <a:solidFill>
                  <a:srgbClr val="7030A0"/>
                </a:solidFill>
                <a:latin typeface="Bookman Old Style" panose="02050604050505020204" pitchFamily="18" charset="0"/>
                <a:cs typeface="Calibri"/>
              </a:rPr>
              <a:t>Familiarize students with the kind of content they will encounter on the test and provide multiple opportunities  to practice the different question types.</a:t>
            </a:r>
          </a:p>
          <a:p>
            <a:r>
              <a:rPr lang="en-US" sz="2200" dirty="0">
                <a:solidFill>
                  <a:srgbClr val="7030A0"/>
                </a:solidFill>
                <a:latin typeface="Bookman Old Style" panose="02050604050505020204" pitchFamily="18" charset="0"/>
                <a:cs typeface="Calibri"/>
              </a:rPr>
              <a:t>Allow students to work with the test platform so they are comfortable with it on testing day.</a:t>
            </a:r>
          </a:p>
          <a:p>
            <a:r>
              <a:rPr lang="en-US" sz="2200" dirty="0">
                <a:solidFill>
                  <a:srgbClr val="7030A0"/>
                </a:solidFill>
                <a:latin typeface="Bookman Old Style" panose="02050604050505020204" pitchFamily="18" charset="0"/>
                <a:cs typeface="Calibri"/>
              </a:rPr>
              <a:t>Students should know how to navigate different features of the test utilizing  a test demo for each grade-level cluster .</a:t>
            </a:r>
          </a:p>
          <a:p>
            <a:r>
              <a:rPr lang="en-US" sz="2200" dirty="0">
                <a:solidFill>
                  <a:srgbClr val="7030A0"/>
                </a:solidFill>
                <a:latin typeface="Bookman Old Style" panose="02050604050505020204" pitchFamily="18" charset="0"/>
                <a:cs typeface="Calibri"/>
              </a:rPr>
              <a:t>Give students a chance to practice answering questions and get comfortable with the audio format of the Listening and Speaking tests.</a:t>
            </a:r>
          </a:p>
          <a:p>
            <a:r>
              <a:rPr lang="en-US" sz="2200" dirty="0">
                <a:solidFill>
                  <a:srgbClr val="7030A0"/>
                </a:solidFill>
                <a:latin typeface="Bookman Old Style" panose="02050604050505020204" pitchFamily="18" charset="0"/>
                <a:cs typeface="Calibri"/>
              </a:rPr>
              <a:t>Students should be familiar with technological </a:t>
            </a:r>
            <a:r>
              <a:rPr lang="en-US" sz="2200" dirty="0" smtClean="0">
                <a:solidFill>
                  <a:srgbClr val="7030A0"/>
                </a:solidFill>
                <a:latin typeface="Bookman Old Style" panose="02050604050505020204" pitchFamily="18" charset="0"/>
                <a:cs typeface="Calibri"/>
              </a:rPr>
              <a:t>devices </a:t>
            </a:r>
            <a:r>
              <a:rPr lang="en-US" sz="2200" dirty="0">
                <a:solidFill>
                  <a:srgbClr val="7030A0"/>
                </a:solidFill>
                <a:latin typeface="Bookman Old Style" panose="02050604050505020204" pitchFamily="18" charset="0"/>
                <a:cs typeface="Calibri"/>
              </a:rPr>
              <a:t>used during the test.</a:t>
            </a:r>
          </a:p>
          <a:p>
            <a:endParaRPr lang="en-US" dirty="0"/>
          </a:p>
        </p:txBody>
      </p:sp>
    </p:spTree>
    <p:extLst>
      <p:ext uri="{BB962C8B-B14F-4D97-AF65-F5344CB8AC3E}">
        <p14:creationId xmlns:p14="http://schemas.microsoft.com/office/powerpoint/2010/main" xmlns="" val="5007393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200" b="1" dirty="0" smtClean="0">
                <a:solidFill>
                  <a:srgbClr val="7030A0"/>
                </a:solidFill>
                <a:latin typeface="Bookman Old Style" pitchFamily="18" charset="0"/>
              </a:rPr>
              <a:t>Thank you to the Garfield Board of Education and District Administration for your continued support  with the following programs to support every student to achieve more</a:t>
            </a:r>
            <a:r>
              <a:rPr lang="en-US" sz="2200" dirty="0" smtClean="0">
                <a:solidFill>
                  <a:srgbClr val="7030A0"/>
                </a:solidFill>
                <a:latin typeface="Bookman Old Style" pitchFamily="18" charset="0"/>
              </a:rPr>
              <a:t>:​</a:t>
            </a:r>
            <a:endParaRPr lang="en-US" sz="2200" dirty="0">
              <a:solidFill>
                <a:srgbClr val="7030A0"/>
              </a:solidFill>
              <a:latin typeface="Bookman Old Style" pitchFamily="18" charset="0"/>
            </a:endParaRPr>
          </a:p>
        </p:txBody>
      </p:sp>
      <p:sp>
        <p:nvSpPr>
          <p:cNvPr id="3" name="Content Placeholder 2"/>
          <p:cNvSpPr>
            <a:spLocks noGrp="1"/>
          </p:cNvSpPr>
          <p:nvPr>
            <p:ph idx="1"/>
          </p:nvPr>
        </p:nvSpPr>
        <p:spPr/>
        <p:txBody>
          <a:bodyPr/>
          <a:lstStyle/>
          <a:p>
            <a:pPr fontAlgn="base">
              <a:buFont typeface="Wingdings" pitchFamily="2" charset="2"/>
              <a:buChar char="Ø"/>
            </a:pPr>
            <a:r>
              <a:rPr lang="en-US" dirty="0" smtClean="0">
                <a:latin typeface="Bookman Old Style" pitchFamily="18" charset="0"/>
              </a:rPr>
              <a:t>Extended Day ESL Programs district wide​</a:t>
            </a:r>
          </a:p>
          <a:p>
            <a:pPr fontAlgn="base">
              <a:buFont typeface="Wingdings" pitchFamily="2" charset="2"/>
              <a:buChar char="Ø"/>
            </a:pPr>
            <a:r>
              <a:rPr lang="en-US" dirty="0" smtClean="0">
                <a:latin typeface="Bookman Old Style" pitchFamily="18" charset="0"/>
              </a:rPr>
              <a:t>Extended Day Mentoring Programs in school #6, Middle School, and High School​</a:t>
            </a:r>
          </a:p>
          <a:p>
            <a:pPr fontAlgn="base">
              <a:buFont typeface="Wingdings" pitchFamily="2" charset="2"/>
              <a:buChar char="Ø"/>
            </a:pPr>
            <a:r>
              <a:rPr lang="en-US" dirty="0" smtClean="0">
                <a:latin typeface="Bookman Old Style" pitchFamily="18" charset="0"/>
              </a:rPr>
              <a:t>Extended Year ESL Programs​</a:t>
            </a:r>
          </a:p>
          <a:p>
            <a:pPr fontAlgn="base">
              <a:buFont typeface="Wingdings" pitchFamily="2" charset="2"/>
              <a:buChar char="Ø"/>
            </a:pPr>
            <a:r>
              <a:rPr lang="en-US" dirty="0" smtClean="0">
                <a:latin typeface="Bookman Old Style" pitchFamily="18" charset="0"/>
              </a:rPr>
              <a:t>The Latino Family Literacy Programs in elementary schools​</a:t>
            </a:r>
          </a:p>
          <a:p>
            <a:pPr fontAlgn="base">
              <a:buFont typeface="Wingdings" pitchFamily="2" charset="2"/>
              <a:buChar char="Ø"/>
            </a:pPr>
            <a:r>
              <a:rPr lang="en-US" dirty="0" smtClean="0">
                <a:latin typeface="Bookman Old Style" pitchFamily="18" charset="0"/>
              </a:rPr>
              <a:t>Adult ESL Evening Program for the families of ESL students and Garfield residents​</a:t>
            </a:r>
          </a:p>
          <a:p>
            <a:pPr fontAlgn="base">
              <a:buNone/>
            </a:pPr>
            <a:r>
              <a:rPr lang="en-US" dirty="0" smtClean="0"/>
              <a: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xmlns="" id="{A6718B62-F115-4E8D-9C08-53679E834CAC}"/>
              </a:ext>
            </a:extLst>
          </p:cNvPr>
          <p:cNvSpPr>
            <a:spLocks noGrp="1"/>
          </p:cNvSpPr>
          <p:nvPr>
            <p:ph type="title"/>
          </p:nvPr>
        </p:nvSpPr>
        <p:spPr/>
        <p:txBody>
          <a:bodyPr/>
          <a:lstStyle/>
          <a:p>
            <a:pPr algn="ctr"/>
            <a:r>
              <a:rPr lang="en-US" dirty="0">
                <a:solidFill>
                  <a:srgbClr val="7030A0"/>
                </a:solidFill>
                <a:latin typeface="Bookman Old Style" panose="02050604050505020204" pitchFamily="18" charset="0"/>
              </a:rPr>
              <a:t>English Language Learners</a:t>
            </a:r>
          </a:p>
        </p:txBody>
      </p:sp>
      <p:sp>
        <p:nvSpPr>
          <p:cNvPr id="3" name="Content Placeholder 2"/>
          <p:cNvSpPr>
            <a:spLocks noGrp="1"/>
          </p:cNvSpPr>
          <p:nvPr>
            <p:ph idx="1"/>
          </p:nvPr>
        </p:nvSpPr>
        <p:spPr>
          <a:xfrm>
            <a:off x="232013" y="1880259"/>
            <a:ext cx="8748214" cy="3612591"/>
          </a:xfrm>
        </p:spPr>
        <p:txBody>
          <a:bodyPr>
            <a:normAutofit/>
          </a:bodyPr>
          <a:lstStyle/>
          <a:p>
            <a:pPr algn="ctr" fontAlgn="base"/>
            <a:r>
              <a:rPr lang="en-US" dirty="0">
                <a:solidFill>
                  <a:srgbClr val="7030A0"/>
                </a:solidFill>
              </a:rPr>
              <a:t>Garfield  ESL population is comprised of </a:t>
            </a:r>
            <a:r>
              <a:rPr lang="en-US" b="1" dirty="0">
                <a:solidFill>
                  <a:srgbClr val="7030A0"/>
                </a:solidFill>
              </a:rPr>
              <a:t>332</a:t>
            </a:r>
            <a:r>
              <a:rPr lang="en-US" dirty="0">
                <a:solidFill>
                  <a:srgbClr val="7030A0"/>
                </a:solidFill>
              </a:rPr>
              <a:t> students district-wide, which is 6.7% of the total number of students in the district.  Seventeen languages are represented.  The top seven languages spoken:​</a:t>
            </a:r>
          </a:p>
        </p:txBody>
      </p:sp>
      <p:pic>
        <p:nvPicPr>
          <p:cNvPr id="2050" name="Picture 2">
            <a:extLst>
              <a:ext uri="{FF2B5EF4-FFF2-40B4-BE49-F238E27FC236}">
                <a16:creationId xmlns:a16="http://schemas.microsoft.com/office/drawing/2014/main" xmlns="" id="{9C1E913A-35A4-48C8-9F0E-DF6B7766B50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05339" y="3085135"/>
            <a:ext cx="2556609" cy="3396809"/>
          </a:xfrm>
          <a:prstGeom prst="rect">
            <a:avLst/>
          </a:prstGeom>
          <a:noFill/>
          <a:extLst>
            <a:ext uri="{909E8E84-426E-40DD-AFC4-6F175D3DCCD1}">
              <a14:hiddenFill xmlns:a14="http://schemas.microsoft.com/office/drawing/2010/main" xmlns="">
                <a:solidFill>
                  <a:srgbClr val="FFFFFF"/>
                </a:solidFill>
              </a14:hiddenFill>
            </a:ext>
          </a:extLst>
        </p:spPr>
      </p:pic>
      <p:graphicFrame>
        <p:nvGraphicFramePr>
          <p:cNvPr id="8" name="Chart 7">
            <a:extLst>
              <a:ext uri="{FF2B5EF4-FFF2-40B4-BE49-F238E27FC236}">
                <a16:creationId xmlns:a16="http://schemas.microsoft.com/office/drawing/2014/main" xmlns="" id="{8E844819-E069-48D3-B054-40E85928C941}"/>
              </a:ext>
            </a:extLst>
          </p:cNvPr>
          <p:cNvGraphicFramePr>
            <a:graphicFrameLocks/>
          </p:cNvGraphicFramePr>
          <p:nvPr>
            <p:extLst>
              <p:ext uri="{D42A27DB-BD31-4B8C-83A1-F6EECF244321}">
                <p14:modId xmlns:p14="http://schemas.microsoft.com/office/powerpoint/2010/main" xmlns="" val="3331900594"/>
              </p:ext>
            </p:extLst>
          </p:nvPr>
        </p:nvGraphicFramePr>
        <p:xfrm>
          <a:off x="3194174" y="2915474"/>
          <a:ext cx="5982305" cy="406129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8075573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rcRect t="8678" b="8678"/>
          <a:stretch>
            <a:fillRect/>
          </a:stretch>
        </p:blipFill>
        <p:spPr>
          <a:xfrm>
            <a:off x="-261232" y="0"/>
            <a:ext cx="9654880" cy="6858000"/>
          </a:xfrm>
        </p:spPr>
      </p:pic>
    </p:spTree>
    <p:extLst>
      <p:ext uri="{BB962C8B-B14F-4D97-AF65-F5344CB8AC3E}">
        <p14:creationId xmlns:p14="http://schemas.microsoft.com/office/powerpoint/2010/main" xmlns="" val="3617479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49358" y="279902"/>
            <a:ext cx="8309112" cy="1049235"/>
          </a:xfrm>
        </p:spPr>
        <p:txBody>
          <a:bodyPr>
            <a:normAutofit fontScale="90000"/>
          </a:bodyPr>
          <a:lstStyle/>
          <a:p>
            <a:pPr algn="ctr"/>
            <a:r>
              <a:rPr lang="en-US" dirty="0">
                <a:solidFill>
                  <a:srgbClr val="7030A0"/>
                </a:solidFill>
                <a:latin typeface="Bookman Old Style" panose="02050604050505020204" pitchFamily="18" charset="0"/>
              </a:rPr>
              <a:t>Growth of  Program </a:t>
            </a:r>
            <a:br>
              <a:rPr lang="en-US" dirty="0">
                <a:solidFill>
                  <a:srgbClr val="7030A0"/>
                </a:solidFill>
                <a:latin typeface="Bookman Old Style" panose="02050604050505020204" pitchFamily="18" charset="0"/>
              </a:rPr>
            </a:br>
            <a:r>
              <a:rPr lang="en-US" dirty="0">
                <a:solidFill>
                  <a:srgbClr val="7030A0"/>
                </a:solidFill>
                <a:latin typeface="Bookman Old Style" panose="02050604050505020204" pitchFamily="18" charset="0"/>
              </a:rPr>
              <a:t>2015-2019</a:t>
            </a:r>
          </a:p>
        </p:txBody>
      </p:sp>
      <p:graphicFrame>
        <p:nvGraphicFramePr>
          <p:cNvPr id="4" name="Chart 3">
            <a:extLst>
              <a:ext uri="{FF2B5EF4-FFF2-40B4-BE49-F238E27FC236}">
                <a16:creationId xmlns:a16="http://schemas.microsoft.com/office/drawing/2014/main" xmlns="" id="{76E3E641-76F4-4EE1-943C-D326A7FE2132}"/>
              </a:ext>
            </a:extLst>
          </p:cNvPr>
          <p:cNvGraphicFramePr>
            <a:graphicFrameLocks/>
          </p:cNvGraphicFramePr>
          <p:nvPr>
            <p:extLst>
              <p:ext uri="{D42A27DB-BD31-4B8C-83A1-F6EECF244321}">
                <p14:modId xmlns:p14="http://schemas.microsoft.com/office/powerpoint/2010/main" xmlns="" val="1374843150"/>
              </p:ext>
            </p:extLst>
          </p:nvPr>
        </p:nvGraphicFramePr>
        <p:xfrm>
          <a:off x="1286327" y="1801380"/>
          <a:ext cx="6264323" cy="477671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xmlns="" val="3001073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4547360" y="3550986"/>
            <a:ext cx="3972441" cy="3181118"/>
          </a:xfrm>
          <a:prstGeom prst="rect">
            <a:avLst/>
          </a:prstGeom>
        </p:spPr>
      </p:pic>
      <p:sp>
        <p:nvSpPr>
          <p:cNvPr id="2" name="Title 1"/>
          <p:cNvSpPr>
            <a:spLocks noGrp="1"/>
          </p:cNvSpPr>
          <p:nvPr>
            <p:ph type="title"/>
          </p:nvPr>
        </p:nvSpPr>
        <p:spPr/>
        <p:txBody>
          <a:bodyPr/>
          <a:lstStyle/>
          <a:p>
            <a:r>
              <a:rPr lang="en-US" b="1" dirty="0">
                <a:solidFill>
                  <a:srgbClr val="7030A0"/>
                </a:solidFill>
                <a:latin typeface="Bookman Old Style" panose="02050604050505020204" pitchFamily="18" charset="0"/>
              </a:rPr>
              <a:t>Current Trends</a:t>
            </a:r>
          </a:p>
        </p:txBody>
      </p:sp>
      <p:sp>
        <p:nvSpPr>
          <p:cNvPr id="3" name="Content Placeholder 2"/>
          <p:cNvSpPr>
            <a:spLocks noGrp="1"/>
          </p:cNvSpPr>
          <p:nvPr>
            <p:ph idx="1"/>
          </p:nvPr>
        </p:nvSpPr>
        <p:spPr>
          <a:xfrm>
            <a:off x="423081" y="2015733"/>
            <a:ext cx="7591753" cy="3450613"/>
          </a:xfrm>
        </p:spPr>
        <p:txBody>
          <a:bodyPr>
            <a:normAutofit fontScale="92500" lnSpcReduction="10000"/>
          </a:bodyPr>
          <a:lstStyle/>
          <a:p>
            <a:pPr lvl="1">
              <a:buFont typeface="Arial" pitchFamily="34" charset="0"/>
              <a:buChar char="•"/>
            </a:pPr>
            <a:r>
              <a:rPr lang="en-US" sz="2000" dirty="0">
                <a:solidFill>
                  <a:srgbClr val="7030A0"/>
                </a:solidFill>
                <a:latin typeface="Bookman Old Style" panose="02050604050505020204" pitchFamily="18" charset="0"/>
              </a:rPr>
              <a:t>Increased enrollment at secondary level</a:t>
            </a:r>
          </a:p>
          <a:p>
            <a:pPr lvl="1">
              <a:buFont typeface="Arial" pitchFamily="34" charset="0"/>
              <a:buChar char="•"/>
            </a:pPr>
            <a:r>
              <a:rPr lang="en-US" sz="2000" dirty="0">
                <a:solidFill>
                  <a:srgbClr val="7030A0"/>
                </a:solidFill>
                <a:latin typeface="Bookman Old Style" panose="02050604050505020204" pitchFamily="18" charset="0"/>
              </a:rPr>
              <a:t>Increase in newcomer (SLIFE) population</a:t>
            </a:r>
          </a:p>
          <a:p>
            <a:pPr lvl="1">
              <a:buFont typeface="Arial" pitchFamily="34" charset="0"/>
              <a:buChar char="•"/>
            </a:pPr>
            <a:r>
              <a:rPr lang="en-US" sz="2000" dirty="0">
                <a:solidFill>
                  <a:srgbClr val="7030A0"/>
                </a:solidFill>
                <a:latin typeface="Bookman Old Style" panose="02050604050505020204" pitchFamily="18" charset="0"/>
              </a:rPr>
              <a:t>Increase in students whose first language is NOT Spanish</a:t>
            </a:r>
          </a:p>
          <a:p>
            <a:pPr lvl="1">
              <a:buFont typeface="Arial" pitchFamily="34" charset="0"/>
              <a:buChar char="•"/>
            </a:pPr>
            <a:r>
              <a:rPr lang="en-US" sz="2000" dirty="0">
                <a:solidFill>
                  <a:srgbClr val="7030A0"/>
                </a:solidFill>
                <a:latin typeface="Bookman Old Style" panose="02050604050505020204" pitchFamily="18" charset="0"/>
              </a:rPr>
              <a:t>Language trends: Albanian, Arabic, </a:t>
            </a:r>
          </a:p>
          <a:p>
            <a:pPr marL="457200" lvl="1" indent="0">
              <a:buNone/>
            </a:pPr>
            <a:r>
              <a:rPr lang="en-US" sz="2000" dirty="0" smtClean="0">
                <a:solidFill>
                  <a:srgbClr val="7030A0"/>
                </a:solidFill>
                <a:latin typeface="Bookman Old Style" panose="02050604050505020204" pitchFamily="18" charset="0"/>
              </a:rPr>
              <a:t>   </a:t>
            </a:r>
            <a:r>
              <a:rPr lang="en-US" sz="2000" dirty="0">
                <a:solidFill>
                  <a:srgbClr val="7030A0"/>
                </a:solidFill>
                <a:latin typeface="Bookman Old Style" panose="02050604050505020204" pitchFamily="18" charset="0"/>
              </a:rPr>
              <a:t>Ukrainian, </a:t>
            </a:r>
            <a:r>
              <a:rPr lang="en-US" sz="2000" dirty="0" smtClean="0">
                <a:solidFill>
                  <a:srgbClr val="7030A0"/>
                </a:solidFill>
                <a:latin typeface="Bookman Old Style" panose="02050604050505020204" pitchFamily="18" charset="0"/>
              </a:rPr>
              <a:t>Macedonian</a:t>
            </a:r>
          </a:p>
          <a:p>
            <a:pPr marL="457200" lvl="1" indent="0">
              <a:buFont typeface="Arial" pitchFamily="34" charset="0"/>
              <a:buChar char="•"/>
            </a:pPr>
            <a:endParaRPr lang="en-US" sz="2000" dirty="0" smtClean="0">
              <a:solidFill>
                <a:srgbClr val="7030A0"/>
              </a:solidFill>
              <a:latin typeface="Bookman Old Style" panose="02050604050505020204" pitchFamily="18" charset="0"/>
            </a:endParaRPr>
          </a:p>
          <a:p>
            <a:pPr marL="457200" lvl="1" indent="0">
              <a:buNone/>
            </a:pPr>
            <a:r>
              <a:rPr lang="en-US" sz="2000" dirty="0" smtClean="0">
                <a:solidFill>
                  <a:srgbClr val="7030A0"/>
                </a:solidFill>
                <a:latin typeface="Bookman Old Style" panose="02050604050505020204" pitchFamily="18" charset="0"/>
              </a:rPr>
              <a:t>SLIFE: </a:t>
            </a:r>
            <a:r>
              <a:rPr lang="en-US" sz="2000" b="1" dirty="0" smtClean="0">
                <a:solidFill>
                  <a:srgbClr val="7030A0"/>
                </a:solidFill>
                <a:latin typeface="Bookman Old Style" panose="02050604050505020204" pitchFamily="18" charset="0"/>
              </a:rPr>
              <a:t>S</a:t>
            </a:r>
            <a:r>
              <a:rPr lang="en-US" sz="2000" dirty="0" smtClean="0">
                <a:solidFill>
                  <a:srgbClr val="7030A0"/>
                </a:solidFill>
                <a:latin typeface="Bookman Old Style" panose="02050604050505020204" pitchFamily="18" charset="0"/>
              </a:rPr>
              <a:t>tudents with </a:t>
            </a:r>
            <a:r>
              <a:rPr lang="en-US" sz="2000" b="1" dirty="0" smtClean="0">
                <a:solidFill>
                  <a:srgbClr val="7030A0"/>
                </a:solidFill>
                <a:latin typeface="Bookman Old Style" panose="02050604050505020204" pitchFamily="18" charset="0"/>
              </a:rPr>
              <a:t>L</a:t>
            </a:r>
            <a:r>
              <a:rPr lang="en-US" sz="2000" dirty="0" smtClean="0">
                <a:solidFill>
                  <a:srgbClr val="7030A0"/>
                </a:solidFill>
                <a:latin typeface="Bookman Old Style" panose="02050604050505020204" pitchFamily="18" charset="0"/>
              </a:rPr>
              <a:t>imited or </a:t>
            </a:r>
            <a:r>
              <a:rPr lang="en-US" sz="2000" b="1" dirty="0" smtClean="0">
                <a:solidFill>
                  <a:srgbClr val="7030A0"/>
                </a:solidFill>
                <a:latin typeface="Bookman Old Style" panose="02050604050505020204" pitchFamily="18" charset="0"/>
              </a:rPr>
              <a:t>I</a:t>
            </a:r>
            <a:r>
              <a:rPr lang="en-US" sz="2000" dirty="0" smtClean="0">
                <a:solidFill>
                  <a:srgbClr val="7030A0"/>
                </a:solidFill>
                <a:latin typeface="Bookman Old Style" panose="02050604050505020204" pitchFamily="18" charset="0"/>
              </a:rPr>
              <a:t>nterrupted </a:t>
            </a:r>
          </a:p>
          <a:p>
            <a:pPr marL="457200" lvl="1" indent="0">
              <a:buNone/>
            </a:pPr>
            <a:r>
              <a:rPr lang="en-US" sz="2000" dirty="0" smtClean="0">
                <a:solidFill>
                  <a:srgbClr val="7030A0"/>
                </a:solidFill>
                <a:latin typeface="Bookman Old Style" panose="02050604050505020204" pitchFamily="18" charset="0"/>
              </a:rPr>
              <a:t>          </a:t>
            </a:r>
            <a:r>
              <a:rPr lang="en-US" sz="2000" b="1" dirty="0" smtClean="0">
                <a:solidFill>
                  <a:srgbClr val="7030A0"/>
                </a:solidFill>
                <a:latin typeface="Bookman Old Style" panose="02050604050505020204" pitchFamily="18" charset="0"/>
              </a:rPr>
              <a:t>F</a:t>
            </a:r>
            <a:r>
              <a:rPr lang="en-US" sz="2000" dirty="0" smtClean="0">
                <a:solidFill>
                  <a:srgbClr val="7030A0"/>
                </a:solidFill>
                <a:latin typeface="Bookman Old Style" panose="02050604050505020204" pitchFamily="18" charset="0"/>
              </a:rPr>
              <a:t>ormal </a:t>
            </a:r>
            <a:r>
              <a:rPr lang="en-US" sz="2000" b="1" dirty="0" smtClean="0">
                <a:solidFill>
                  <a:srgbClr val="7030A0"/>
                </a:solidFill>
                <a:latin typeface="Bookman Old Style" panose="02050604050505020204" pitchFamily="18" charset="0"/>
              </a:rPr>
              <a:t>E</a:t>
            </a:r>
            <a:r>
              <a:rPr lang="en-US" sz="2000" dirty="0" smtClean="0">
                <a:solidFill>
                  <a:srgbClr val="7030A0"/>
                </a:solidFill>
                <a:latin typeface="Bookman Old Style" panose="02050604050505020204" pitchFamily="18" charset="0"/>
              </a:rPr>
              <a:t>ducation</a:t>
            </a:r>
            <a:endParaRPr lang="en-US" sz="2000" dirty="0">
              <a:solidFill>
                <a:srgbClr val="7030A0"/>
              </a:solidFill>
              <a:latin typeface="Bookman Old Style" panose="02050604050505020204" pitchFamily="18" charset="0"/>
            </a:endParaRPr>
          </a:p>
          <a:p>
            <a:pPr marL="457200" lvl="1" indent="0">
              <a:buNone/>
            </a:pPr>
            <a:endParaRPr lang="en-US" dirty="0"/>
          </a:p>
        </p:txBody>
      </p:sp>
    </p:spTree>
    <p:extLst>
      <p:ext uri="{BB962C8B-B14F-4D97-AF65-F5344CB8AC3E}">
        <p14:creationId xmlns:p14="http://schemas.microsoft.com/office/powerpoint/2010/main" xmlns="" val="2159782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305FE8-372F-4989-8007-17B01BBCE9F8}"/>
              </a:ext>
            </a:extLst>
          </p:cNvPr>
          <p:cNvSpPr>
            <a:spLocks noGrp="1"/>
          </p:cNvSpPr>
          <p:nvPr>
            <p:ph type="title"/>
          </p:nvPr>
        </p:nvSpPr>
        <p:spPr>
          <a:xfrm>
            <a:off x="938758" y="541419"/>
            <a:ext cx="7633742" cy="1333097"/>
          </a:xfrm>
        </p:spPr>
        <p:txBody>
          <a:bodyPr>
            <a:normAutofit fontScale="90000"/>
          </a:bodyPr>
          <a:lstStyle/>
          <a:p>
            <a:r>
              <a:rPr lang="en-US" b="1" dirty="0">
                <a:solidFill>
                  <a:srgbClr val="7030A0"/>
                </a:solidFill>
                <a:latin typeface="Bookman Old Style" panose="02050604050505020204" pitchFamily="18" charset="0"/>
              </a:rPr>
              <a:t>ACCESS for ELLs 2.0</a:t>
            </a:r>
            <a:endParaRPr lang="en-US" dirty="0">
              <a:solidFill>
                <a:srgbClr val="7030A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xmlns="" id="{7400C0B3-5C1B-4A80-BD4B-8DFBA1E69BBD}"/>
              </a:ext>
            </a:extLst>
          </p:cNvPr>
          <p:cNvSpPr>
            <a:spLocks noGrp="1"/>
          </p:cNvSpPr>
          <p:nvPr>
            <p:ph idx="1"/>
          </p:nvPr>
        </p:nvSpPr>
        <p:spPr>
          <a:xfrm>
            <a:off x="938758" y="1874518"/>
            <a:ext cx="7076076" cy="4442062"/>
          </a:xfrm>
        </p:spPr>
        <p:txBody>
          <a:bodyPr>
            <a:normAutofit lnSpcReduction="10000"/>
          </a:bodyPr>
          <a:lstStyle/>
          <a:p>
            <a:pPr marL="0" indent="0" fontAlgn="base">
              <a:buNone/>
            </a:pPr>
            <a:r>
              <a:rPr lang="en-US" b="1" dirty="0">
                <a:solidFill>
                  <a:srgbClr val="7030A0"/>
                </a:solidFill>
                <a:latin typeface="Bookman Old Style" panose="02050604050505020204" pitchFamily="18" charset="0"/>
              </a:rPr>
              <a:t>What is ACCESS for ELLs 2.0</a:t>
            </a:r>
            <a:r>
              <a:rPr lang="en-US" dirty="0">
                <a:solidFill>
                  <a:srgbClr val="7030A0"/>
                </a:solidFill>
                <a:latin typeface="Bookman Old Style" panose="02050604050505020204" pitchFamily="18" charset="0"/>
              </a:rPr>
              <a:t>?​</a:t>
            </a:r>
          </a:p>
          <a:p>
            <a:pPr fontAlgn="base"/>
            <a:r>
              <a:rPr lang="en-US" dirty="0">
                <a:solidFill>
                  <a:srgbClr val="7030A0"/>
                </a:solidFill>
                <a:latin typeface="Bookman Old Style" panose="02050604050505020204" pitchFamily="18" charset="0"/>
              </a:rPr>
              <a:t>ACCESS for ELLs 2.0 is an English language proficiency assessment for grades K-12.The test is administered </a:t>
            </a:r>
            <a:r>
              <a:rPr lang="en-US" b="1" dirty="0">
                <a:solidFill>
                  <a:srgbClr val="7030A0"/>
                </a:solidFill>
                <a:latin typeface="Bookman Old Style" panose="02050604050505020204" pitchFamily="18" charset="0"/>
              </a:rPr>
              <a:t>every</a:t>
            </a:r>
            <a:r>
              <a:rPr lang="en-US" dirty="0">
                <a:solidFill>
                  <a:srgbClr val="7030A0"/>
                </a:solidFill>
                <a:latin typeface="Bookman Old Style" panose="02050604050505020204" pitchFamily="18" charset="0"/>
              </a:rPr>
              <a:t> </a:t>
            </a:r>
            <a:r>
              <a:rPr lang="en-US" b="1" dirty="0">
                <a:solidFill>
                  <a:srgbClr val="7030A0"/>
                </a:solidFill>
                <a:latin typeface="Bookman Old Style" panose="02050604050505020204" pitchFamily="18" charset="0"/>
              </a:rPr>
              <a:t>year </a:t>
            </a:r>
            <a:r>
              <a:rPr lang="en-US" dirty="0">
                <a:solidFill>
                  <a:srgbClr val="7030A0"/>
                </a:solidFill>
                <a:latin typeface="Bookman Old Style" panose="02050604050505020204" pitchFamily="18" charset="0"/>
              </a:rPr>
              <a:t>to help school districts monitor the English language development of students identified as English Language Learners (ELLs).​</a:t>
            </a:r>
          </a:p>
          <a:p>
            <a:pPr fontAlgn="base"/>
            <a:r>
              <a:rPr lang="en-US" dirty="0">
                <a:solidFill>
                  <a:srgbClr val="7030A0"/>
                </a:solidFill>
                <a:latin typeface="Bookman Old Style" panose="02050604050505020204" pitchFamily="18" charset="0"/>
              </a:rPr>
              <a:t>     English Language Learners (ELLs) are students who are eligible to receive support at school with the English language.​</a:t>
            </a:r>
          </a:p>
          <a:p>
            <a:pPr fontAlgn="base"/>
            <a:r>
              <a:rPr lang="en-US" dirty="0">
                <a:solidFill>
                  <a:srgbClr val="7030A0"/>
                </a:solidFill>
                <a:latin typeface="Bookman Old Style" panose="02050604050505020204" pitchFamily="18" charset="0"/>
              </a:rPr>
              <a:t>In 2016, the WIDA Consortium began administration of the annual summative assessment, </a:t>
            </a:r>
            <a:r>
              <a:rPr lang="en-US" u="sng" dirty="0">
                <a:solidFill>
                  <a:srgbClr val="7030A0"/>
                </a:solidFill>
                <a:latin typeface="Bookman Old Style" panose="02050604050505020204" pitchFamily="18" charset="0"/>
                <a:hlinkClick r:id="rId2">
                  <a:extLst>
                    <a:ext uri="{A12FA001-AC4F-418D-AE19-62706E023703}">
                      <ahyp:hlinkClr xmlns:ahyp="http://schemas.microsoft.com/office/drawing/2018/hyperlinkcolor" xmlns="" val="tx"/>
                    </a:ext>
                  </a:extLst>
                </a:hlinkClick>
              </a:rPr>
              <a:t>ACCESS for ELLs 2.0</a:t>
            </a:r>
            <a:r>
              <a:rPr lang="en-US" dirty="0">
                <a:solidFill>
                  <a:srgbClr val="7030A0"/>
                </a:solidFill>
                <a:latin typeface="Bookman Old Style" panose="02050604050505020204" pitchFamily="18" charset="0"/>
              </a:rPr>
              <a:t>​</a:t>
            </a:r>
          </a:p>
          <a:p>
            <a:endParaRPr lang="en-US" dirty="0"/>
          </a:p>
        </p:txBody>
      </p:sp>
    </p:spTree>
    <p:extLst>
      <p:ext uri="{BB962C8B-B14F-4D97-AF65-F5344CB8AC3E}">
        <p14:creationId xmlns:p14="http://schemas.microsoft.com/office/powerpoint/2010/main" xmlns="" val="3640283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8EA008-38F6-4C60-8422-53DB0E4FC64A}"/>
              </a:ext>
            </a:extLst>
          </p:cNvPr>
          <p:cNvSpPr>
            <a:spLocks noGrp="1"/>
          </p:cNvSpPr>
          <p:nvPr>
            <p:ph type="title"/>
          </p:nvPr>
        </p:nvSpPr>
        <p:spPr>
          <a:xfrm>
            <a:off x="1088882" y="259555"/>
            <a:ext cx="7633742" cy="1492132"/>
          </a:xfrm>
        </p:spPr>
        <p:txBody>
          <a:bodyPr>
            <a:normAutofit fontScale="90000"/>
          </a:bodyPr>
          <a:lstStyle/>
          <a:p>
            <a:pPr algn="ctr"/>
            <a:r>
              <a:rPr lang="en-US" dirty="0">
                <a:solidFill>
                  <a:srgbClr val="7030A0"/>
                </a:solidFill>
                <a:latin typeface="Bookman Old Style" panose="02050604050505020204" pitchFamily="18" charset="0"/>
              </a:rPr>
              <a:t>What is the purpose of the Access test?</a:t>
            </a:r>
          </a:p>
        </p:txBody>
      </p:sp>
      <p:sp>
        <p:nvSpPr>
          <p:cNvPr id="3" name="Content Placeholder 2">
            <a:extLst>
              <a:ext uri="{FF2B5EF4-FFF2-40B4-BE49-F238E27FC236}">
                <a16:creationId xmlns:a16="http://schemas.microsoft.com/office/drawing/2014/main" xmlns="" id="{DD8571F4-7FDF-4FD1-8B15-5D2A42C5176E}"/>
              </a:ext>
            </a:extLst>
          </p:cNvPr>
          <p:cNvSpPr>
            <a:spLocks noGrp="1"/>
          </p:cNvSpPr>
          <p:nvPr>
            <p:ph idx="1"/>
          </p:nvPr>
        </p:nvSpPr>
        <p:spPr>
          <a:xfrm>
            <a:off x="1443491" y="2015733"/>
            <a:ext cx="6571343" cy="4037747"/>
          </a:xfrm>
        </p:spPr>
        <p:txBody>
          <a:bodyPr>
            <a:normAutofit fontScale="85000" lnSpcReduction="10000"/>
          </a:bodyPr>
          <a:lstStyle/>
          <a:p>
            <a:pPr fontAlgn="base"/>
            <a:r>
              <a:rPr lang="en-US" dirty="0">
                <a:solidFill>
                  <a:srgbClr val="7030A0"/>
                </a:solidFill>
                <a:latin typeface="Bookman Old Style" panose="02050604050505020204" pitchFamily="18" charset="0"/>
              </a:rPr>
              <a:t>ACCESS for ELLs 2.0 measures students' abilities to understand and produce English used within school settings. The four sections of the tests are Listening, Reading, Speaking, and Writing. The test is administered in the following grade level clusters:​</a:t>
            </a:r>
          </a:p>
          <a:p>
            <a:pPr fontAlgn="base"/>
            <a:r>
              <a:rPr lang="en-US" dirty="0">
                <a:solidFill>
                  <a:srgbClr val="7030A0"/>
                </a:solidFill>
                <a:latin typeface="Bookman Old Style" panose="02050604050505020204" pitchFamily="18" charset="0"/>
              </a:rPr>
              <a:t>Online Grade level clusters​</a:t>
            </a:r>
          </a:p>
          <a:p>
            <a:pPr marL="0" indent="0" fontAlgn="base">
              <a:buNone/>
            </a:pPr>
            <a:endParaRPr lang="en-US" dirty="0">
              <a:solidFill>
                <a:srgbClr val="7030A0"/>
              </a:solidFill>
              <a:latin typeface="Bookman Old Style" panose="02050604050505020204" pitchFamily="18" charset="0"/>
            </a:endParaRPr>
          </a:p>
          <a:p>
            <a:pPr marL="0" indent="0" fontAlgn="base">
              <a:buNone/>
            </a:pPr>
            <a:endParaRPr lang="en-US" dirty="0">
              <a:solidFill>
                <a:srgbClr val="7030A0"/>
              </a:solidFill>
              <a:latin typeface="Bookman Old Style" panose="02050604050505020204" pitchFamily="18" charset="0"/>
            </a:endParaRPr>
          </a:p>
          <a:p>
            <a:pPr marL="0" indent="0" fontAlgn="base">
              <a:buNone/>
            </a:pPr>
            <a:r>
              <a:rPr lang="en-US" dirty="0">
                <a:solidFill>
                  <a:srgbClr val="7030A0"/>
                </a:solidFill>
                <a:latin typeface="Bookman Old Style" panose="02050604050505020204" pitchFamily="18" charset="0"/>
              </a:rPr>
              <a:t>*Kindergarten will remain an interactive, paper-based kit.</a:t>
            </a:r>
          </a:p>
          <a:p>
            <a:pPr fontAlgn="base"/>
            <a:r>
              <a:rPr lang="en-US" dirty="0">
                <a:solidFill>
                  <a:srgbClr val="7030A0"/>
                </a:solidFill>
                <a:latin typeface="Bookman Old Style" panose="02050604050505020204" pitchFamily="18" charset="0"/>
              </a:rPr>
              <a:t>English language learners will take the test every year until their scores meet the criteria to exit the ESL program. In New Jersey, the students need to reach a </a:t>
            </a:r>
            <a:r>
              <a:rPr lang="en-US" b="1" dirty="0">
                <a:solidFill>
                  <a:srgbClr val="7030A0"/>
                </a:solidFill>
                <a:latin typeface="Bookman Old Style" panose="02050604050505020204" pitchFamily="18" charset="0"/>
              </a:rPr>
              <a:t>4.5</a:t>
            </a:r>
            <a:r>
              <a:rPr lang="en-US" dirty="0">
                <a:solidFill>
                  <a:srgbClr val="7030A0"/>
                </a:solidFill>
                <a:latin typeface="Bookman Old Style" panose="02050604050505020204" pitchFamily="18" charset="0"/>
              </a:rPr>
              <a:t> score to qualify for exit.</a:t>
            </a:r>
          </a:p>
          <a:p>
            <a:endParaRPr lang="en-US" dirty="0"/>
          </a:p>
        </p:txBody>
      </p:sp>
      <p:graphicFrame>
        <p:nvGraphicFramePr>
          <p:cNvPr id="4" name="Table 4">
            <a:extLst>
              <a:ext uri="{FF2B5EF4-FFF2-40B4-BE49-F238E27FC236}">
                <a16:creationId xmlns:a16="http://schemas.microsoft.com/office/drawing/2014/main" xmlns="" id="{A4759664-2BFB-4B8D-A27A-0E853161CD00}"/>
              </a:ext>
            </a:extLst>
          </p:cNvPr>
          <p:cNvGraphicFramePr>
            <a:graphicFrameLocks noGrp="1"/>
          </p:cNvGraphicFramePr>
          <p:nvPr>
            <p:extLst>
              <p:ext uri="{D42A27DB-BD31-4B8C-83A1-F6EECF244321}">
                <p14:modId xmlns:p14="http://schemas.microsoft.com/office/powerpoint/2010/main" xmlns="" val="1699688507"/>
              </p:ext>
            </p:extLst>
          </p:nvPr>
        </p:nvGraphicFramePr>
        <p:xfrm>
          <a:off x="1857753" y="3849186"/>
          <a:ext cx="6096000" cy="577040"/>
        </p:xfrm>
        <a:graphic>
          <a:graphicData uri="http://schemas.openxmlformats.org/drawingml/2006/table">
            <a:tbl>
              <a:tblPr firstRow="1" bandRow="1">
                <a:tableStyleId>{5C22544A-7EE6-4342-B048-85BDC9FD1C3A}</a:tableStyleId>
              </a:tblPr>
              <a:tblGrid>
                <a:gridCol w="1016000">
                  <a:extLst>
                    <a:ext uri="{9D8B030D-6E8A-4147-A177-3AD203B41FA5}">
                      <a16:colId xmlns:a16="http://schemas.microsoft.com/office/drawing/2014/main" xmlns="" val="2680727880"/>
                    </a:ext>
                  </a:extLst>
                </a:gridCol>
                <a:gridCol w="1016000">
                  <a:extLst>
                    <a:ext uri="{9D8B030D-6E8A-4147-A177-3AD203B41FA5}">
                      <a16:colId xmlns:a16="http://schemas.microsoft.com/office/drawing/2014/main" xmlns="" val="829924652"/>
                    </a:ext>
                  </a:extLst>
                </a:gridCol>
                <a:gridCol w="1016000">
                  <a:extLst>
                    <a:ext uri="{9D8B030D-6E8A-4147-A177-3AD203B41FA5}">
                      <a16:colId xmlns:a16="http://schemas.microsoft.com/office/drawing/2014/main" xmlns="" val="2183886081"/>
                    </a:ext>
                  </a:extLst>
                </a:gridCol>
                <a:gridCol w="1016000">
                  <a:extLst>
                    <a:ext uri="{9D8B030D-6E8A-4147-A177-3AD203B41FA5}">
                      <a16:colId xmlns:a16="http://schemas.microsoft.com/office/drawing/2014/main" xmlns="" val="3039343945"/>
                    </a:ext>
                  </a:extLst>
                </a:gridCol>
                <a:gridCol w="1016000">
                  <a:extLst>
                    <a:ext uri="{9D8B030D-6E8A-4147-A177-3AD203B41FA5}">
                      <a16:colId xmlns:a16="http://schemas.microsoft.com/office/drawing/2014/main" xmlns="" val="694939049"/>
                    </a:ext>
                  </a:extLst>
                </a:gridCol>
                <a:gridCol w="1016000">
                  <a:extLst>
                    <a:ext uri="{9D8B030D-6E8A-4147-A177-3AD203B41FA5}">
                      <a16:colId xmlns:a16="http://schemas.microsoft.com/office/drawing/2014/main" xmlns="" val="1965251396"/>
                    </a:ext>
                  </a:extLst>
                </a:gridCol>
              </a:tblGrid>
              <a:tr h="577040">
                <a:tc>
                  <a:txBody>
                    <a:bodyPr/>
                    <a:lstStyle/>
                    <a:p>
                      <a:pPr algn="ctr"/>
                      <a:r>
                        <a:rPr lang="en-US" sz="2000" dirty="0">
                          <a:latin typeface="Bookman Old Style" panose="02050604050505020204" pitchFamily="18" charset="0"/>
                        </a:rPr>
                        <a:t>K</a:t>
                      </a:r>
                    </a:p>
                  </a:txBody>
                  <a:tcPr/>
                </a:tc>
                <a:tc>
                  <a:txBody>
                    <a:bodyPr/>
                    <a:lstStyle/>
                    <a:p>
                      <a:pPr algn="ctr"/>
                      <a:r>
                        <a:rPr lang="en-US" sz="2000" dirty="0">
                          <a:latin typeface="Bookman Old Style" panose="02050604050505020204" pitchFamily="18" charset="0"/>
                        </a:rPr>
                        <a:t>1</a:t>
                      </a:r>
                    </a:p>
                  </a:txBody>
                  <a:tcPr>
                    <a:solidFill>
                      <a:srgbClr val="92D050"/>
                    </a:solidFill>
                  </a:tcPr>
                </a:tc>
                <a:tc>
                  <a:txBody>
                    <a:bodyPr/>
                    <a:lstStyle/>
                    <a:p>
                      <a:pPr algn="ctr"/>
                      <a:r>
                        <a:rPr lang="en-US" sz="2000" dirty="0">
                          <a:latin typeface="Bookman Old Style" panose="02050604050505020204" pitchFamily="18" charset="0"/>
                        </a:rPr>
                        <a:t>2-3</a:t>
                      </a:r>
                    </a:p>
                  </a:txBody>
                  <a:tcPr>
                    <a:solidFill>
                      <a:srgbClr val="00B050"/>
                    </a:solidFill>
                  </a:tcPr>
                </a:tc>
                <a:tc>
                  <a:txBody>
                    <a:bodyPr/>
                    <a:lstStyle/>
                    <a:p>
                      <a:pPr algn="ctr"/>
                      <a:r>
                        <a:rPr lang="en-US" sz="2000" dirty="0">
                          <a:latin typeface="Bookman Old Style" panose="02050604050505020204" pitchFamily="18" charset="0"/>
                        </a:rPr>
                        <a:t>4-5</a:t>
                      </a:r>
                    </a:p>
                  </a:txBody>
                  <a:tcPr>
                    <a:solidFill>
                      <a:srgbClr val="00B0F0"/>
                    </a:solidFill>
                  </a:tcPr>
                </a:tc>
                <a:tc>
                  <a:txBody>
                    <a:bodyPr/>
                    <a:lstStyle/>
                    <a:p>
                      <a:pPr algn="ctr"/>
                      <a:r>
                        <a:rPr lang="en-US" sz="2000" dirty="0">
                          <a:latin typeface="Bookman Old Style" panose="02050604050505020204" pitchFamily="18" charset="0"/>
                        </a:rPr>
                        <a:t>6-8</a:t>
                      </a:r>
                    </a:p>
                  </a:txBody>
                  <a:tcPr>
                    <a:solidFill>
                      <a:schemeClr val="accent1">
                        <a:lumMod val="60000"/>
                        <a:lumOff val="40000"/>
                      </a:schemeClr>
                    </a:solidFill>
                  </a:tcPr>
                </a:tc>
                <a:tc>
                  <a:txBody>
                    <a:bodyPr/>
                    <a:lstStyle/>
                    <a:p>
                      <a:pPr algn="ctr"/>
                      <a:r>
                        <a:rPr lang="en-US" sz="2000" dirty="0">
                          <a:latin typeface="Bookman Old Style" panose="02050604050505020204" pitchFamily="18" charset="0"/>
                        </a:rPr>
                        <a:t>9-12</a:t>
                      </a:r>
                    </a:p>
                  </a:txBody>
                  <a:tcPr>
                    <a:solidFill>
                      <a:srgbClr val="7030A0"/>
                    </a:solidFill>
                  </a:tcPr>
                </a:tc>
                <a:extLst>
                  <a:ext uri="{0D108BD9-81ED-4DB2-BD59-A6C34878D82A}">
                    <a16:rowId xmlns:a16="http://schemas.microsoft.com/office/drawing/2014/main" xmlns="" val="414553256"/>
                  </a:ext>
                </a:extLst>
              </a:tr>
            </a:tbl>
          </a:graphicData>
        </a:graphic>
      </p:graphicFrame>
    </p:spTree>
    <p:extLst>
      <p:ext uri="{BB962C8B-B14F-4D97-AF65-F5344CB8AC3E}">
        <p14:creationId xmlns:p14="http://schemas.microsoft.com/office/powerpoint/2010/main" xmlns="" val="113921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
            <a:extLst>
              <a:ext uri="{FF2B5EF4-FFF2-40B4-BE49-F238E27FC236}">
                <a16:creationId xmlns:a16="http://schemas.microsoft.com/office/drawing/2014/main" xmlns="" id="{84723A01-EAD7-4A75-8015-5C93B49196FA}"/>
              </a:ext>
            </a:extLst>
          </p:cNvPr>
          <p:cNvSpPr>
            <a:spLocks noGrp="1"/>
          </p:cNvSpPr>
          <p:nvPr>
            <p:ph type="body" sz="half" idx="2"/>
          </p:nvPr>
        </p:nvSpPr>
        <p:spPr>
          <a:xfrm>
            <a:off x="5976730" y="172278"/>
            <a:ext cx="2954671" cy="6387548"/>
          </a:xfrm>
        </p:spPr>
        <p:txBody>
          <a:bodyPr>
            <a:noAutofit/>
          </a:bodyPr>
          <a:lstStyle/>
          <a:p>
            <a:pPr algn="ctr"/>
            <a:r>
              <a:rPr lang="en-US" sz="6600" dirty="0">
                <a:latin typeface="Bookman Old Style" panose="02050604050505020204" pitchFamily="18" charset="0"/>
              </a:rPr>
              <a:t>How are the test scores used?</a:t>
            </a:r>
          </a:p>
        </p:txBody>
      </p:sp>
      <p:graphicFrame>
        <p:nvGraphicFramePr>
          <p:cNvPr id="6" name="Content Placeholder 2">
            <a:extLst>
              <a:ext uri="{FF2B5EF4-FFF2-40B4-BE49-F238E27FC236}">
                <a16:creationId xmlns:a16="http://schemas.microsoft.com/office/drawing/2014/main" xmlns="" id="{29FC5A4D-7D83-47E8-9B5B-306246318713}"/>
              </a:ext>
            </a:extLst>
          </p:cNvPr>
          <p:cNvGraphicFramePr>
            <a:graphicFrameLocks noGrp="1"/>
          </p:cNvGraphicFramePr>
          <p:nvPr>
            <p:ph type="pic" idx="1"/>
            <p:extLst>
              <p:ext uri="{D42A27DB-BD31-4B8C-83A1-F6EECF244321}">
                <p14:modId xmlns:p14="http://schemas.microsoft.com/office/powerpoint/2010/main" xmlns="" val="3660288866"/>
              </p:ext>
            </p:extLst>
          </p:nvPr>
        </p:nvGraphicFramePr>
        <p:xfrm>
          <a:off x="212725" y="0"/>
          <a:ext cx="5516563"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2144494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93D289-6F76-4461-8448-043C9B4C9CE6}"/>
              </a:ext>
            </a:extLst>
          </p:cNvPr>
          <p:cNvSpPr>
            <a:spLocks noGrp="1"/>
          </p:cNvSpPr>
          <p:nvPr>
            <p:ph type="title"/>
          </p:nvPr>
        </p:nvSpPr>
        <p:spPr/>
        <p:txBody>
          <a:bodyPr/>
          <a:lstStyle/>
          <a:p>
            <a:pPr algn="ctr"/>
            <a:r>
              <a:rPr lang="en-US" dirty="0">
                <a:solidFill>
                  <a:srgbClr val="7030A0"/>
                </a:solidFill>
                <a:latin typeface="Bookman Old Style" panose="02050604050505020204" pitchFamily="18" charset="0"/>
              </a:rPr>
              <a:t>Access Training</a:t>
            </a:r>
          </a:p>
        </p:txBody>
      </p:sp>
      <p:sp>
        <p:nvSpPr>
          <p:cNvPr id="3" name="Content Placeholder 2">
            <a:extLst>
              <a:ext uri="{FF2B5EF4-FFF2-40B4-BE49-F238E27FC236}">
                <a16:creationId xmlns:a16="http://schemas.microsoft.com/office/drawing/2014/main" xmlns="" id="{E5B3475A-F9E9-4AB8-9D81-15F2CFDCBDAA}"/>
              </a:ext>
            </a:extLst>
          </p:cNvPr>
          <p:cNvSpPr>
            <a:spLocks noGrp="1"/>
          </p:cNvSpPr>
          <p:nvPr>
            <p:ph idx="1"/>
          </p:nvPr>
        </p:nvSpPr>
        <p:spPr>
          <a:xfrm>
            <a:off x="938758" y="1624084"/>
            <a:ext cx="7633742" cy="5233917"/>
          </a:xfrm>
        </p:spPr>
        <p:txBody>
          <a:bodyPr>
            <a:normAutofit fontScale="92500"/>
          </a:bodyPr>
          <a:lstStyle/>
          <a:p>
            <a:r>
              <a:rPr lang="en-US" sz="2300" dirty="0">
                <a:latin typeface="Bookman Old Style" panose="02050604050505020204" pitchFamily="18" charset="0"/>
                <a:cs typeface="Calibri"/>
              </a:rPr>
              <a:t>Every ESL </a:t>
            </a:r>
            <a:r>
              <a:rPr lang="en-US" sz="2300" b="1" dirty="0">
                <a:solidFill>
                  <a:srgbClr val="7030A0"/>
                </a:solidFill>
                <a:latin typeface="Bookman Old Style" panose="02050604050505020204" pitchFamily="18" charset="0"/>
                <a:cs typeface="Calibri"/>
              </a:rPr>
              <a:t>teacher</a:t>
            </a:r>
            <a:r>
              <a:rPr lang="en-US" sz="2300" dirty="0">
                <a:latin typeface="Bookman Old Style" panose="02050604050505020204" pitchFamily="18" charset="0"/>
                <a:cs typeface="Calibri"/>
              </a:rPr>
              <a:t> completed test administration training and is  certified to administer the test.</a:t>
            </a:r>
          </a:p>
          <a:p>
            <a:r>
              <a:rPr lang="en-US" sz="2300" dirty="0">
                <a:latin typeface="Bookman Old Style" panose="02050604050505020204" pitchFamily="18" charset="0"/>
                <a:cs typeface="Calibri"/>
              </a:rPr>
              <a:t>Test administrators ensure test security throughout testing window.</a:t>
            </a:r>
          </a:p>
          <a:p>
            <a:r>
              <a:rPr lang="en-US" sz="2300" b="1" dirty="0">
                <a:solidFill>
                  <a:srgbClr val="7030A0"/>
                </a:solidFill>
                <a:latin typeface="Bookman Old Style" panose="02050604050505020204" pitchFamily="18" charset="0"/>
                <a:cs typeface="Calibri"/>
              </a:rPr>
              <a:t>Students</a:t>
            </a:r>
            <a:r>
              <a:rPr lang="en-US" sz="2300" dirty="0">
                <a:latin typeface="Bookman Old Style" panose="02050604050505020204" pitchFamily="18" charset="0"/>
                <a:cs typeface="Calibri"/>
              </a:rPr>
              <a:t> practice  Sample Online Test Items directly from the WIDA ACCESS for ELLs website during the months of February, using technology.</a:t>
            </a:r>
          </a:p>
          <a:p>
            <a:r>
              <a:rPr lang="en-US" sz="2300" dirty="0">
                <a:latin typeface="Bookman Old Style" panose="02050604050505020204" pitchFamily="18" charset="0"/>
                <a:cs typeface="Calibri"/>
              </a:rPr>
              <a:t>Test is administered according to the Testing Schedule specific to each school.</a:t>
            </a:r>
          </a:p>
          <a:p>
            <a:r>
              <a:rPr lang="en-US" sz="2300" dirty="0">
                <a:latin typeface="Bookman Old Style" panose="02050604050505020204" pitchFamily="18" charset="0"/>
                <a:cs typeface="Calibri"/>
              </a:rPr>
              <a:t>Prior to testing, </a:t>
            </a:r>
            <a:r>
              <a:rPr lang="en-US" sz="2300" b="1" dirty="0">
                <a:solidFill>
                  <a:srgbClr val="7030A0"/>
                </a:solidFill>
                <a:latin typeface="Bookman Old Style" panose="02050604050505020204" pitchFamily="18" charset="0"/>
                <a:cs typeface="Calibri"/>
              </a:rPr>
              <a:t>parent workshop</a:t>
            </a:r>
            <a:r>
              <a:rPr lang="en-US" sz="2300" dirty="0">
                <a:solidFill>
                  <a:srgbClr val="7030A0"/>
                </a:solidFill>
                <a:latin typeface="Bookman Old Style" panose="02050604050505020204" pitchFamily="18" charset="0"/>
                <a:cs typeface="Calibri"/>
              </a:rPr>
              <a:t> </a:t>
            </a:r>
            <a:r>
              <a:rPr lang="en-US" sz="2300" dirty="0">
                <a:latin typeface="Bookman Old Style" panose="02050604050505020204" pitchFamily="18" charset="0"/>
                <a:cs typeface="Calibri"/>
              </a:rPr>
              <a:t>is held district wide to inform the parents of the upcoming ACCESS test  and provide an overview of what's involved in preparing for and administering ACCESS.</a:t>
            </a:r>
          </a:p>
          <a:p>
            <a:endParaRPr lang="en-US" dirty="0"/>
          </a:p>
        </p:txBody>
      </p:sp>
    </p:spTree>
    <p:extLst>
      <p:ext uri="{BB962C8B-B14F-4D97-AF65-F5344CB8AC3E}">
        <p14:creationId xmlns:p14="http://schemas.microsoft.com/office/powerpoint/2010/main" xmlns="" val="291357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9B60817-4F31-407E-9823-3D68F233EA62}"/>
              </a:ext>
            </a:extLst>
          </p:cNvPr>
          <p:cNvSpPr>
            <a:spLocks noGrp="1"/>
          </p:cNvSpPr>
          <p:nvPr>
            <p:ph type="title"/>
          </p:nvPr>
        </p:nvSpPr>
        <p:spPr>
          <a:xfrm>
            <a:off x="768626" y="873704"/>
            <a:ext cx="7633742" cy="1492132"/>
          </a:xfrm>
        </p:spPr>
        <p:txBody>
          <a:bodyPr>
            <a:normAutofit fontScale="90000"/>
          </a:bodyPr>
          <a:lstStyle/>
          <a:p>
            <a:pPr algn="ctr"/>
            <a:r>
              <a:rPr lang="en-US" b="1" dirty="0">
                <a:solidFill>
                  <a:srgbClr val="7030A0"/>
                </a:solidFill>
                <a:latin typeface="Bookman Old Style" panose="02050604050505020204" pitchFamily="18" charset="0"/>
              </a:rPr>
              <a:t>Results – Performance &amp; Growth</a:t>
            </a:r>
            <a:endParaRPr lang="en-US" dirty="0">
              <a:solidFill>
                <a:srgbClr val="7030A0"/>
              </a:solidFill>
              <a:latin typeface="Bookman Old Style" panose="02050604050505020204" pitchFamily="18" charset="0"/>
            </a:endParaRPr>
          </a:p>
        </p:txBody>
      </p:sp>
      <p:sp>
        <p:nvSpPr>
          <p:cNvPr id="3" name="Content Placeholder 2">
            <a:extLst>
              <a:ext uri="{FF2B5EF4-FFF2-40B4-BE49-F238E27FC236}">
                <a16:creationId xmlns:a16="http://schemas.microsoft.com/office/drawing/2014/main" xmlns="" id="{42CD9D56-96F1-4D87-BF06-E8B3377A3C37}"/>
              </a:ext>
            </a:extLst>
          </p:cNvPr>
          <p:cNvSpPr>
            <a:spLocks noGrp="1"/>
          </p:cNvSpPr>
          <p:nvPr>
            <p:ph idx="1"/>
          </p:nvPr>
        </p:nvSpPr>
        <p:spPr>
          <a:xfrm>
            <a:off x="1156160" y="2944735"/>
            <a:ext cx="7246208" cy="4842266"/>
          </a:xfrm>
        </p:spPr>
        <p:txBody>
          <a:bodyPr>
            <a:normAutofit/>
          </a:bodyPr>
          <a:lstStyle/>
          <a:p>
            <a:pPr fontAlgn="base"/>
            <a:r>
              <a:rPr lang="en-US" sz="2400" dirty="0">
                <a:solidFill>
                  <a:srgbClr val="7030A0"/>
                </a:solidFill>
                <a:latin typeface="Bookman Old Style" panose="02050604050505020204" pitchFamily="18" charset="0"/>
              </a:rPr>
              <a:t>In 2016, 2017, 2018 Garfield School District  met the state target For English Language Progress (ELP) to  proficiency. ​</a:t>
            </a:r>
          </a:p>
          <a:p>
            <a:pPr fontAlgn="base"/>
            <a:r>
              <a:rPr lang="en-US" sz="2400" dirty="0">
                <a:solidFill>
                  <a:srgbClr val="7030A0"/>
                </a:solidFill>
                <a:latin typeface="Bookman Old Style" panose="02050604050505020204" pitchFamily="18" charset="0"/>
              </a:rPr>
              <a:t>In 2018-2019, the district met the state target set at </a:t>
            </a:r>
            <a:r>
              <a:rPr lang="en-US" sz="2400" b="1" dirty="0">
                <a:solidFill>
                  <a:srgbClr val="7030A0"/>
                </a:solidFill>
                <a:latin typeface="Bookman Old Style" panose="02050604050505020204" pitchFamily="18" charset="0"/>
              </a:rPr>
              <a:t>51.9%</a:t>
            </a:r>
            <a:r>
              <a:rPr lang="en-US" sz="2400" dirty="0">
                <a:solidFill>
                  <a:srgbClr val="7030A0"/>
                </a:solidFill>
                <a:latin typeface="Bookman Old Style" panose="02050604050505020204" pitchFamily="18" charset="0"/>
              </a:rPr>
              <a:t> within one standard deviation below the mean, showing the ELP growth percentage of </a:t>
            </a:r>
            <a:r>
              <a:rPr lang="en-US" sz="2400" b="1" dirty="0">
                <a:solidFill>
                  <a:srgbClr val="7030A0"/>
                </a:solidFill>
                <a:latin typeface="Bookman Old Style" panose="02050604050505020204" pitchFamily="18" charset="0"/>
              </a:rPr>
              <a:t>48.6%.</a:t>
            </a:r>
            <a:r>
              <a:rPr lang="en-US" sz="2400" dirty="0">
                <a:solidFill>
                  <a:srgbClr val="7030A0"/>
                </a:solidFill>
                <a:latin typeface="Bookman Old Style" panose="02050604050505020204" pitchFamily="18" charset="0"/>
              </a:rPr>
              <a:t>​</a:t>
            </a:r>
          </a:p>
          <a:p>
            <a:endParaRPr lang="en-US" dirty="0"/>
          </a:p>
        </p:txBody>
      </p:sp>
    </p:spTree>
    <p:extLst>
      <p:ext uri="{BB962C8B-B14F-4D97-AF65-F5344CB8AC3E}">
        <p14:creationId xmlns:p14="http://schemas.microsoft.com/office/powerpoint/2010/main" xmlns="" val="230667602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Badge" id="{71A07785-5930-41D4-9A83-E23602B48E98}" vid="{771EA782-DFA6-45B1-AEA3-661F1715B3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TM10001106[[fn=Badge]]</Template>
  <TotalTime>22581</TotalTime>
  <Words>1157</Words>
  <Application>Microsoft Office PowerPoint</Application>
  <PresentationFormat>On-screen Show (4:3)</PresentationFormat>
  <Paragraphs>401</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Badge</vt:lpstr>
      <vt:lpstr>Access for ELLs data  Analysis 2016-2019</vt:lpstr>
      <vt:lpstr>English Language Learners</vt:lpstr>
      <vt:lpstr>Growth of  Program  2015-2019</vt:lpstr>
      <vt:lpstr>Current Trends</vt:lpstr>
      <vt:lpstr>ACCESS for ELLs 2.0</vt:lpstr>
      <vt:lpstr>What is the purpose of the Access test?</vt:lpstr>
      <vt:lpstr>Slide 7</vt:lpstr>
      <vt:lpstr>Access Training</vt:lpstr>
      <vt:lpstr>Results – Performance &amp; Growth</vt:lpstr>
      <vt:lpstr>Slide 10</vt:lpstr>
      <vt:lpstr>Slide 11</vt:lpstr>
      <vt:lpstr>Academic Progress</vt:lpstr>
      <vt:lpstr>Academic Achievement​ </vt:lpstr>
      <vt:lpstr>Academic Achievement</vt:lpstr>
      <vt:lpstr>Growth Data</vt:lpstr>
      <vt:lpstr>ELP Growth:​        Progress to                  proficiency</vt:lpstr>
      <vt:lpstr>Interventions                    Strategies for         Teachers</vt:lpstr>
      <vt:lpstr>Interventions       Strategies for        Students</vt:lpstr>
      <vt:lpstr>Thank you to the Garfield Board of Education and District Administration for your continued support  with the following programs to support every student to achieve more:​</vt:lpstr>
      <vt:lpstr>Slide 20</vt:lpstr>
    </vt:vector>
  </TitlesOfParts>
  <Company>Vineland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Language Programs in Vineland: Promise and Results</dc:title>
  <dc:creator>JoAnne Negrin</dc:creator>
  <cp:lastModifiedBy>MCahn</cp:lastModifiedBy>
  <cp:revision>131</cp:revision>
  <dcterms:created xsi:type="dcterms:W3CDTF">2014-04-03T13:55:57Z</dcterms:created>
  <dcterms:modified xsi:type="dcterms:W3CDTF">2019-11-18T18:22:40Z</dcterms:modified>
</cp:coreProperties>
</file>