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60" r:id="rId5"/>
    <p:sldId id="258" r:id="rId6"/>
    <p:sldId id="261" r:id="rId7"/>
    <p:sldId id="281" r:id="rId8"/>
    <p:sldId id="263" r:id="rId9"/>
    <p:sldId id="264" r:id="rId10"/>
    <p:sldId id="312" r:id="rId11"/>
    <p:sldId id="267" r:id="rId12"/>
    <p:sldId id="311" r:id="rId13"/>
    <p:sldId id="286" r:id="rId14"/>
    <p:sldId id="274" r:id="rId15"/>
    <p:sldId id="288" r:id="rId16"/>
    <p:sldId id="273" r:id="rId17"/>
    <p:sldId id="270" r:id="rId18"/>
    <p:sldId id="301" r:id="rId19"/>
    <p:sldId id="293" r:id="rId20"/>
    <p:sldId id="314" r:id="rId21"/>
    <p:sldId id="296" r:id="rId22"/>
    <p:sldId id="290" r:id="rId23"/>
    <p:sldId id="291" r:id="rId24"/>
    <p:sldId id="313" r:id="rId25"/>
    <p:sldId id="265" r:id="rId26"/>
    <p:sldId id="266" r:id="rId27"/>
    <p:sldId id="308" r:id="rId28"/>
    <p:sldId id="275" r:id="rId29"/>
    <p:sldId id="276" r:id="rId30"/>
    <p:sldId id="269" r:id="rId31"/>
    <p:sldId id="268" r:id="rId32"/>
    <p:sldId id="279" r:id="rId33"/>
    <p:sldId id="303" r:id="rId34"/>
    <p:sldId id="278" r:id="rId35"/>
    <p:sldId id="277" r:id="rId36"/>
    <p:sldId id="305" r:id="rId37"/>
    <p:sldId id="280" r:id="rId38"/>
    <p:sldId id="272" r:id="rId39"/>
    <p:sldId id="284" r:id="rId40"/>
    <p:sldId id="285" r:id="rId41"/>
    <p:sldId id="306" r:id="rId42"/>
    <p:sldId id="30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C918A81-F260-4034-A25E-F756E9CCDE1D}" type="datetimeFigureOut">
              <a:rPr lang="en-US" smtClean="0"/>
              <a:pPr/>
              <a:t>8/25/2022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BA3743C-DDF1-4FF4-B34E-405C55E4381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C918A81-F260-4034-A25E-F756E9CCDE1D}"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3743C-DDF1-4FF4-B34E-405C55E438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DC918A81-F260-4034-A25E-F756E9CCDE1D}" type="datetimeFigureOut">
              <a:rPr lang="en-US" smtClean="0"/>
              <a:pPr/>
              <a:t>8/25/2022</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BA3743C-DDF1-4FF4-B34E-405C55E438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C918A81-F260-4034-A25E-F756E9CCDE1D}"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3743C-DDF1-4FF4-B34E-405C55E438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C918A81-F260-4034-A25E-F756E9CCDE1D}" type="datetimeFigureOut">
              <a:rPr lang="en-US" smtClean="0"/>
              <a:pPr/>
              <a:t>8/25/2022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3BA3743C-DDF1-4FF4-B34E-405C55E4381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C918A81-F260-4034-A25E-F756E9CCDE1D}"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3743C-DDF1-4FF4-B34E-405C55E438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C918A81-F260-4034-A25E-F756E9CCDE1D}" type="datetimeFigureOut">
              <a:rPr lang="en-US" smtClean="0"/>
              <a:pPr/>
              <a:t>8/25/2022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A3743C-DDF1-4FF4-B34E-405C55E4381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C918A81-F260-4034-A25E-F756E9CCDE1D}" type="datetimeFigureOut">
              <a:rPr lang="en-US" smtClean="0"/>
              <a:pPr/>
              <a:t>8/25/2022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A3743C-DDF1-4FF4-B34E-405C55E438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C918A81-F260-4034-A25E-F756E9CCDE1D}" type="datetimeFigureOut">
              <a:rPr lang="en-US" smtClean="0"/>
              <a:pPr/>
              <a:t>8/25/2022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3BA3743C-DDF1-4FF4-B34E-405C55E438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C918A81-F260-4034-A25E-F756E9CCDE1D}"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3743C-DDF1-4FF4-B34E-405C55E438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DC918A81-F260-4034-A25E-F756E9CCDE1D}"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3743C-DDF1-4FF4-B34E-405C55E4381D}"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C918A81-F260-4034-A25E-F756E9CCDE1D}" type="datetimeFigureOut">
              <a:rPr lang="en-US" smtClean="0"/>
              <a:pPr/>
              <a:t>8/25/2022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BA3743C-DDF1-4FF4-B34E-405C55E438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609600"/>
            <a:ext cx="5105400" cy="2868168"/>
          </a:xfrm>
        </p:spPr>
        <p:txBody>
          <a:bodyPr/>
          <a:lstStyle/>
          <a:p>
            <a:pPr algn="ctr"/>
            <a:r>
              <a:rPr lang="en-US" sz="4000" dirty="0"/>
              <a:t>Garfield </a:t>
            </a:r>
            <a:br>
              <a:rPr lang="en-US" sz="4000" dirty="0"/>
            </a:br>
            <a:r>
              <a:rPr lang="en-US" sz="4000" dirty="0"/>
              <a:t>School district</a:t>
            </a:r>
          </a:p>
        </p:txBody>
      </p:sp>
      <p:sp>
        <p:nvSpPr>
          <p:cNvPr id="3" name="Subtitle 2"/>
          <p:cNvSpPr>
            <a:spLocks noGrp="1"/>
          </p:cNvSpPr>
          <p:nvPr>
            <p:ph type="subTitle" idx="1"/>
          </p:nvPr>
        </p:nvSpPr>
        <p:spPr/>
        <p:txBody>
          <a:bodyPr/>
          <a:lstStyle/>
          <a:p>
            <a:pPr algn="ctr"/>
            <a:r>
              <a:rPr lang="en-US" dirty="0"/>
              <a:t>Affirmative Action Training</a:t>
            </a:r>
          </a:p>
        </p:txBody>
      </p:sp>
      <p:pic>
        <p:nvPicPr>
          <p:cNvPr id="1026" name="Picture 2" descr="AA">
            <a:extLst>
              <a:ext uri="{FF2B5EF4-FFF2-40B4-BE49-F238E27FC236}">
                <a16:creationId xmlns:a16="http://schemas.microsoft.com/office/drawing/2014/main" id="{B6671282-A369-DBF2-EDE7-C94BD13E8B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4090488"/>
            <a:ext cx="4257675" cy="2552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624732" cy="2868168"/>
          </a:xfrm>
        </p:spPr>
        <p:txBody>
          <a:bodyPr/>
          <a:lstStyle/>
          <a:p>
            <a:pPr algn="ctr"/>
            <a:r>
              <a:rPr lang="en-US" dirty="0"/>
              <a:t>-Faculty/ Staff-</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66331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Policy 1510-</a:t>
            </a:r>
            <a:br>
              <a:rPr lang="en-US" dirty="0"/>
            </a:br>
            <a:r>
              <a:rPr lang="en-US" dirty="0"/>
              <a:t>Americans With Disabilities Act</a:t>
            </a:r>
          </a:p>
        </p:txBody>
      </p:sp>
      <p:sp>
        <p:nvSpPr>
          <p:cNvPr id="3" name="Content Placeholder 2"/>
          <p:cNvSpPr>
            <a:spLocks noGrp="1"/>
          </p:cNvSpPr>
          <p:nvPr>
            <p:ph idx="1"/>
          </p:nvPr>
        </p:nvSpPr>
        <p:spPr>
          <a:xfrm>
            <a:off x="228600" y="1609416"/>
            <a:ext cx="7924800" cy="5248584"/>
          </a:xfrm>
        </p:spPr>
        <p:txBody>
          <a:bodyPr>
            <a:normAutofit fontScale="85000" lnSpcReduction="20000"/>
          </a:bodyPr>
          <a:lstStyle/>
          <a:p>
            <a:r>
              <a:rPr lang="en-US" sz="2900" dirty="0">
                <a:latin typeface="Times New Roman" pitchFamily="18" charset="0"/>
                <a:cs typeface="Times New Roman" pitchFamily="18" charset="0"/>
              </a:rPr>
              <a:t>It is the policy of the Board of Education that no qualified handicapped or disabled person shall, on the basis of their handicap or disability, be:</a:t>
            </a:r>
          </a:p>
          <a:p>
            <a:pPr lvl="1"/>
            <a:r>
              <a:rPr lang="en-US" sz="2600" dirty="0">
                <a:latin typeface="Times New Roman" pitchFamily="18" charset="0"/>
                <a:cs typeface="Times New Roman" pitchFamily="18" charset="0"/>
              </a:rPr>
              <a:t>excluded from participation in, </a:t>
            </a:r>
          </a:p>
          <a:p>
            <a:pPr lvl="1"/>
            <a:r>
              <a:rPr lang="en-US" sz="2600" dirty="0">
                <a:latin typeface="Times New Roman" pitchFamily="18" charset="0"/>
                <a:cs typeface="Times New Roman" pitchFamily="18" charset="0"/>
              </a:rPr>
              <a:t>be denied the benefits of,</a:t>
            </a:r>
          </a:p>
          <a:p>
            <a:pPr lvl="1"/>
            <a:r>
              <a:rPr lang="en-US" sz="2600" dirty="0">
                <a:latin typeface="Times New Roman" pitchFamily="18" charset="0"/>
                <a:cs typeface="Times New Roman" pitchFamily="18" charset="0"/>
              </a:rPr>
              <a:t>be subjected to discrimination in employment or under any program, activity or vocational opportunities sponsored by this Board. </a:t>
            </a:r>
          </a:p>
          <a:p>
            <a:r>
              <a:rPr lang="en-US" dirty="0">
                <a:latin typeface="Times New Roman" pitchFamily="18" charset="0"/>
                <a:cs typeface="Times New Roman" pitchFamily="18" charset="0"/>
              </a:rPr>
              <a:t>The term “disability” is very broad under New Jersey law. Disability includes: </a:t>
            </a:r>
          </a:p>
          <a:p>
            <a:pPr lvl="1"/>
            <a:r>
              <a:rPr lang="en-US" dirty="0">
                <a:latin typeface="Times New Roman" pitchFamily="18" charset="0"/>
                <a:cs typeface="Times New Roman" pitchFamily="18" charset="0"/>
              </a:rPr>
              <a:t>any physical disability</a:t>
            </a:r>
          </a:p>
          <a:p>
            <a:pPr lvl="1"/>
            <a:r>
              <a:rPr lang="en-US" dirty="0">
                <a:latin typeface="Times New Roman" pitchFamily="18" charset="0"/>
                <a:cs typeface="Times New Roman" pitchFamily="18" charset="0"/>
              </a:rPr>
              <a:t>infirmity</a:t>
            </a:r>
          </a:p>
          <a:p>
            <a:pPr lvl="1"/>
            <a:r>
              <a:rPr lang="en-US" dirty="0">
                <a:latin typeface="Times New Roman" pitchFamily="18" charset="0"/>
                <a:cs typeface="Times New Roman" pitchFamily="18" charset="0"/>
              </a:rPr>
              <a:t>malformation or disfigurement caused by bodily injury</a:t>
            </a:r>
          </a:p>
          <a:p>
            <a:pPr lvl="1"/>
            <a:r>
              <a:rPr lang="en-US" dirty="0">
                <a:latin typeface="Times New Roman" pitchFamily="18" charset="0"/>
                <a:cs typeface="Times New Roman" pitchFamily="18" charset="0"/>
              </a:rPr>
              <a:t>birth defect or illness</a:t>
            </a:r>
          </a:p>
          <a:p>
            <a:pPr lvl="1"/>
            <a:r>
              <a:rPr lang="en-US" dirty="0">
                <a:latin typeface="Times New Roman" pitchFamily="18" charset="0"/>
                <a:cs typeface="Times New Roman" pitchFamily="18" charset="0"/>
              </a:rPr>
              <a:t>any mental, psychological or developmental disability that results from conditions that prevent the normal exercise of any bodily or mental function</a:t>
            </a:r>
          </a:p>
          <a:p>
            <a:pPr algn="ctr">
              <a:buNone/>
            </a:pPr>
            <a:endParaRPr lang="en-US" sz="2900" b="1" u="sng" dirty="0">
              <a:latin typeface="Segoe Script" pitchFamily="34" charset="0"/>
            </a:endParaRPr>
          </a:p>
          <a:p>
            <a:endParaRPr lang="en-US" b="1" dirty="0"/>
          </a:p>
          <a:p>
            <a:endParaRPr lang="en-US" sz="2900" dirty="0">
              <a:latin typeface="Times New Roman" pitchFamily="18" charset="0"/>
              <a:cs typeface="Times New Roman" pitchFamily="18" charset="0"/>
            </a:endParaRPr>
          </a:p>
          <a:p>
            <a:pPr>
              <a:buNone/>
            </a:pPr>
            <a:endParaRPr lang="en-US" sz="29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Policy 1510-</a:t>
            </a:r>
            <a:br>
              <a:rPr lang="en-US" dirty="0"/>
            </a:br>
            <a:r>
              <a:rPr lang="en-US" dirty="0"/>
              <a:t>Americans With Disabilities Act</a:t>
            </a:r>
          </a:p>
        </p:txBody>
      </p:sp>
      <p:sp>
        <p:nvSpPr>
          <p:cNvPr id="3" name="Content Placeholder 2"/>
          <p:cNvSpPr>
            <a:spLocks noGrp="1"/>
          </p:cNvSpPr>
          <p:nvPr>
            <p:ph idx="1"/>
          </p:nvPr>
        </p:nvSpPr>
        <p:spPr>
          <a:xfrm>
            <a:off x="76200" y="2362200"/>
            <a:ext cx="7924800" cy="2886384"/>
          </a:xfrm>
        </p:spPr>
        <p:txBody>
          <a:bodyPr>
            <a:normAutofit/>
          </a:bodyPr>
          <a:lstStyle/>
          <a:p>
            <a:r>
              <a:rPr lang="en-US" sz="2900" dirty="0">
                <a:latin typeface="Times New Roman" pitchFamily="18" charset="0"/>
                <a:cs typeface="Times New Roman" pitchFamily="18" charset="0"/>
              </a:rPr>
              <a:t>The Americans with Disabilities Act ensures equality in:</a:t>
            </a:r>
          </a:p>
          <a:p>
            <a:pPr lvl="1"/>
            <a:r>
              <a:rPr lang="en-US" sz="2600" dirty="0">
                <a:latin typeface="Times New Roman" pitchFamily="18" charset="0"/>
                <a:cs typeface="Times New Roman" pitchFamily="18" charset="0"/>
              </a:rPr>
              <a:t>1. Facilities Accessibility</a:t>
            </a:r>
          </a:p>
          <a:p>
            <a:pPr lvl="1"/>
            <a:r>
              <a:rPr lang="en-US" sz="2600" dirty="0">
                <a:latin typeface="Times New Roman" pitchFamily="18" charset="0"/>
                <a:cs typeface="Times New Roman" pitchFamily="18" charset="0"/>
              </a:rPr>
              <a:t>2. Educational Programs Accessibility</a:t>
            </a:r>
          </a:p>
          <a:p>
            <a:pPr lvl="1"/>
            <a:r>
              <a:rPr lang="en-US" sz="2600" dirty="0">
                <a:latin typeface="Times New Roman" pitchFamily="18" charset="0"/>
                <a:cs typeface="Times New Roman" pitchFamily="18" charset="0"/>
              </a:rPr>
              <a:t>3. Employment</a:t>
            </a:r>
          </a:p>
          <a:p>
            <a:pPr>
              <a:buNone/>
            </a:pPr>
            <a:endParaRPr lang="en-US" sz="2900" b="1" u="sng" dirty="0">
              <a:latin typeface="Segoe Script" pitchFamily="34" charset="0"/>
            </a:endParaRPr>
          </a:p>
          <a:p>
            <a:endParaRPr lang="en-US" b="1" dirty="0"/>
          </a:p>
          <a:p>
            <a:endParaRPr lang="en-US" sz="2900" dirty="0">
              <a:latin typeface="Times New Roman" pitchFamily="18" charset="0"/>
              <a:cs typeface="Times New Roman" pitchFamily="18" charset="0"/>
            </a:endParaRPr>
          </a:p>
          <a:p>
            <a:pPr>
              <a:buNone/>
            </a:pPr>
            <a:endParaRPr lang="en-US" sz="2900" dirty="0">
              <a:latin typeface="Times New Roman" pitchFamily="18" charset="0"/>
              <a:cs typeface="Times New Roman" pitchFamily="18" charset="0"/>
            </a:endParaRPr>
          </a:p>
        </p:txBody>
      </p:sp>
    </p:spTree>
    <p:extLst>
      <p:ext uri="{BB962C8B-B14F-4D97-AF65-F5344CB8AC3E}">
        <p14:creationId xmlns:p14="http://schemas.microsoft.com/office/powerpoint/2010/main" val="1184059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Policy 1510-</a:t>
            </a:r>
            <a:br>
              <a:rPr lang="en-US" dirty="0"/>
            </a:br>
            <a:r>
              <a:rPr lang="en-US" dirty="0"/>
              <a:t>Americans With Disabilities Act</a:t>
            </a:r>
          </a:p>
        </p:txBody>
      </p:sp>
      <p:sp>
        <p:nvSpPr>
          <p:cNvPr id="3" name="Content Placeholder 2"/>
          <p:cNvSpPr>
            <a:spLocks noGrp="1"/>
          </p:cNvSpPr>
          <p:nvPr>
            <p:ph idx="1"/>
          </p:nvPr>
        </p:nvSpPr>
        <p:spPr>
          <a:xfrm>
            <a:off x="457200" y="1609416"/>
            <a:ext cx="7239000" cy="5172384"/>
          </a:xfrm>
        </p:spPr>
        <p:txBody>
          <a:bodyPr>
            <a:normAutofit fontScale="85000" lnSpcReduction="20000"/>
          </a:bodyPr>
          <a:lstStyle/>
          <a:p>
            <a:pPr algn="ctr">
              <a:buNone/>
            </a:pPr>
            <a:r>
              <a:rPr lang="en-US" sz="2900" b="1" u="sng" dirty="0">
                <a:latin typeface="Segoe Script" pitchFamily="34" charset="0"/>
              </a:rPr>
              <a:t>1. Facilities Accessibility</a:t>
            </a:r>
          </a:p>
          <a:p>
            <a:r>
              <a:rPr lang="en-US" dirty="0">
                <a:latin typeface="Times New Roman" pitchFamily="18" charset="0"/>
                <a:cs typeface="Times New Roman" pitchFamily="18" charset="0"/>
              </a:rPr>
              <a:t>No qualified handicapped/disabled person shall, because of the school district’s facilities being inaccessible or unusable by handicapped/disabled persons, be:</a:t>
            </a:r>
          </a:p>
          <a:p>
            <a:pPr lvl="1"/>
            <a:r>
              <a:rPr lang="en-US" dirty="0">
                <a:latin typeface="Times New Roman" pitchFamily="18" charset="0"/>
                <a:cs typeface="Times New Roman" pitchFamily="18" charset="0"/>
              </a:rPr>
              <a:t>denied the benefits of</a:t>
            </a:r>
          </a:p>
          <a:p>
            <a:pPr lvl="1"/>
            <a:r>
              <a:rPr lang="en-US" dirty="0">
                <a:latin typeface="Times New Roman" pitchFamily="18" charset="0"/>
                <a:cs typeface="Times New Roman" pitchFamily="18" charset="0"/>
              </a:rPr>
              <a:t>be excluded from participation in or </a:t>
            </a:r>
          </a:p>
          <a:p>
            <a:pPr lvl="1"/>
            <a:r>
              <a:rPr lang="en-US" dirty="0">
                <a:latin typeface="Times New Roman" pitchFamily="18" charset="0"/>
                <a:cs typeface="Times New Roman" pitchFamily="18" charset="0"/>
              </a:rPr>
              <a:t>otherwise be subjected to discrimination under any program or  activity offered by the Board. </a:t>
            </a:r>
          </a:p>
          <a:p>
            <a:pPr algn="ctr">
              <a:buNone/>
            </a:pPr>
            <a:r>
              <a:rPr lang="en-US" b="1" u="sng" dirty="0">
                <a:latin typeface="Segoe Script" pitchFamily="34" charset="0"/>
              </a:rPr>
              <a:t>2. Educational Program Accessibility</a:t>
            </a:r>
          </a:p>
          <a:p>
            <a:r>
              <a:rPr lang="en-US" dirty="0">
                <a:latin typeface="Times New Roman" pitchFamily="18" charset="0"/>
                <a:cs typeface="Times New Roman" pitchFamily="18" charset="0"/>
              </a:rPr>
              <a:t>No pupil will be denied, because of his/her educational handicap/disability, participation in:</a:t>
            </a:r>
          </a:p>
          <a:p>
            <a:pPr lvl="1"/>
            <a:r>
              <a:rPr lang="en-US" dirty="0">
                <a:latin typeface="Times New Roman" pitchFamily="18" charset="0"/>
                <a:cs typeface="Times New Roman" pitchFamily="18" charset="0"/>
              </a:rPr>
              <a:t>co-curricular</a:t>
            </a:r>
          </a:p>
          <a:p>
            <a:pPr lvl="1"/>
            <a:r>
              <a:rPr lang="en-US" dirty="0">
                <a:latin typeface="Times New Roman" pitchFamily="18" charset="0"/>
                <a:cs typeface="Times New Roman" pitchFamily="18" charset="0"/>
              </a:rPr>
              <a:t>Intramural</a:t>
            </a:r>
          </a:p>
          <a:p>
            <a:pPr lvl="1"/>
            <a:r>
              <a:rPr lang="en-US" dirty="0">
                <a:latin typeface="Times New Roman" pitchFamily="18" charset="0"/>
                <a:cs typeface="Times New Roman" pitchFamily="18" charset="0"/>
              </a:rPr>
              <a:t>interscholastic activities or </a:t>
            </a:r>
          </a:p>
          <a:p>
            <a:pPr lvl="1"/>
            <a:r>
              <a:rPr lang="en-US" dirty="0">
                <a:latin typeface="Times New Roman" pitchFamily="18" charset="0"/>
                <a:cs typeface="Times New Roman" pitchFamily="18" charset="0"/>
              </a:rPr>
              <a:t>any of the services offered or recognitions rendered regularly to the pupils of this district.</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62985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Policy 1510-</a:t>
            </a:r>
            <a:br>
              <a:rPr lang="en-US" dirty="0"/>
            </a:br>
            <a:r>
              <a:rPr lang="en-US" dirty="0"/>
              <a:t>Americans With Disabilities Act</a:t>
            </a:r>
          </a:p>
        </p:txBody>
      </p:sp>
      <p:sp>
        <p:nvSpPr>
          <p:cNvPr id="3" name="Content Placeholder 2"/>
          <p:cNvSpPr>
            <a:spLocks noGrp="1"/>
          </p:cNvSpPr>
          <p:nvPr>
            <p:ph idx="1"/>
          </p:nvPr>
        </p:nvSpPr>
        <p:spPr>
          <a:xfrm>
            <a:off x="457200" y="1609416"/>
            <a:ext cx="7620000" cy="5248584"/>
          </a:xfrm>
        </p:spPr>
        <p:txBody>
          <a:bodyPr>
            <a:normAutofit fontScale="85000" lnSpcReduction="20000"/>
          </a:bodyPr>
          <a:lstStyle/>
          <a:p>
            <a:pPr algn="ctr">
              <a:buNone/>
            </a:pPr>
            <a:r>
              <a:rPr lang="en-US" sz="3300" b="1" u="sng" dirty="0">
                <a:latin typeface="Segoe Script" pitchFamily="34" charset="0"/>
              </a:rPr>
              <a:t>3. Employment</a:t>
            </a:r>
          </a:p>
          <a:p>
            <a:r>
              <a:rPr lang="en-US" sz="2900" dirty="0">
                <a:latin typeface="Times New Roman" pitchFamily="18" charset="0"/>
                <a:cs typeface="Times New Roman" pitchFamily="18" charset="0"/>
              </a:rPr>
              <a:t>No employee or candidate for employment shall be discriminated against in: recruitment, hiring, advancement, discharge, compensation, training, transfer, or any other term, condition, or privilege of employment solely because of his/her handicap/disability, provided the employee or candidate can, with or without reasonable accommodation, perform the essential functions of the position sought or held.</a:t>
            </a:r>
          </a:p>
          <a:p>
            <a:endParaRPr lang="en-US" sz="2900" dirty="0">
              <a:latin typeface="Times New Roman" pitchFamily="18" charset="0"/>
              <a:cs typeface="Times New Roman" pitchFamily="18" charset="0"/>
            </a:endParaRPr>
          </a:p>
          <a:p>
            <a:r>
              <a:rPr lang="en-US" sz="2900" dirty="0">
                <a:latin typeface="Times New Roman" pitchFamily="18" charset="0"/>
                <a:cs typeface="Times New Roman" pitchFamily="18" charset="0"/>
              </a:rPr>
              <a:t>Additionally….Reasonable accommodations, not directly affecting the educational and/or instructional program, shall be made to accommodate employment conditions.</a:t>
            </a:r>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fontScale="90000"/>
          </a:bodyPr>
          <a:lstStyle/>
          <a:p>
            <a:pPr algn="ctr"/>
            <a:r>
              <a:rPr lang="en-US" dirty="0"/>
              <a:t>Policy 1510-</a:t>
            </a:r>
            <a:br>
              <a:rPr lang="en-US" dirty="0"/>
            </a:br>
            <a:r>
              <a:rPr lang="en-US" dirty="0"/>
              <a:t>Americans With Disabilities Act</a:t>
            </a:r>
          </a:p>
        </p:txBody>
      </p:sp>
      <p:sp>
        <p:nvSpPr>
          <p:cNvPr id="3" name="Content Placeholder 2"/>
          <p:cNvSpPr>
            <a:spLocks noGrp="1"/>
          </p:cNvSpPr>
          <p:nvPr>
            <p:ph idx="1"/>
          </p:nvPr>
        </p:nvSpPr>
        <p:spPr>
          <a:xfrm>
            <a:off x="457200" y="1228416"/>
            <a:ext cx="7620000" cy="2048184"/>
          </a:xfrm>
        </p:spPr>
        <p:txBody>
          <a:bodyPr>
            <a:normAutofit/>
          </a:bodyPr>
          <a:lstStyle/>
          <a:p>
            <a:r>
              <a:rPr lang="en-US" dirty="0">
                <a:latin typeface="Times New Roman" pitchFamily="18" charset="0"/>
                <a:cs typeface="Times New Roman" pitchFamily="18" charset="0"/>
              </a:rPr>
              <a:t>An accommodation is reasonable if it does not cause the employer undue hardship.</a:t>
            </a:r>
          </a:p>
          <a:p>
            <a:pPr lvl="1"/>
            <a:r>
              <a:rPr lang="en-US" dirty="0">
                <a:latin typeface="Times New Roman" pitchFamily="18" charset="0"/>
                <a:cs typeface="Times New Roman" pitchFamily="18" charset="0"/>
              </a:rPr>
              <a:t> An employer is not required to provide an accommodation that is very costly or changes the nature of its business or way of doing business. </a:t>
            </a:r>
          </a:p>
          <a:p>
            <a:endParaRPr lang="en-US" dirty="0">
              <a:latin typeface="Times New Roman" pitchFamily="18" charset="0"/>
              <a:cs typeface="Times New Roman" pitchFamily="18" charset="0"/>
            </a:endParaRPr>
          </a:p>
        </p:txBody>
      </p:sp>
      <p:sp>
        <p:nvSpPr>
          <p:cNvPr id="6" name="Title 1">
            <a:extLst>
              <a:ext uri="{FF2B5EF4-FFF2-40B4-BE49-F238E27FC236}">
                <a16:creationId xmlns:a16="http://schemas.microsoft.com/office/drawing/2014/main" id="{82B4EC9A-1779-9D12-550C-B8463CD0FD60}"/>
              </a:ext>
            </a:extLst>
          </p:cNvPr>
          <p:cNvSpPr txBox="1">
            <a:spLocks/>
          </p:cNvSpPr>
          <p:nvPr/>
        </p:nvSpPr>
        <p:spPr>
          <a:xfrm>
            <a:off x="228601" y="3276600"/>
            <a:ext cx="7924798" cy="1143000"/>
          </a:xfrm>
          <a:prstGeom prst="rect">
            <a:avLst/>
          </a:prstGeom>
        </p:spPr>
        <p:txBody>
          <a:bodyPr vert="horz" lIns="45720" tIns="0" rIns="45720" bIns="0" anchor="b" anchorCtr="0">
            <a:normAutofit fontScale="975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US" sz="2800" dirty="0"/>
              <a:t>Examples of Reasonable Accommodations</a:t>
            </a:r>
          </a:p>
        </p:txBody>
      </p:sp>
      <p:sp>
        <p:nvSpPr>
          <p:cNvPr id="7" name="Content Placeholder 2">
            <a:extLst>
              <a:ext uri="{FF2B5EF4-FFF2-40B4-BE49-F238E27FC236}">
                <a16:creationId xmlns:a16="http://schemas.microsoft.com/office/drawing/2014/main" id="{97996EB1-94C7-0FE2-02DC-E28D0FBC6735}"/>
              </a:ext>
            </a:extLst>
          </p:cNvPr>
          <p:cNvSpPr txBox="1">
            <a:spLocks/>
          </p:cNvSpPr>
          <p:nvPr/>
        </p:nvSpPr>
        <p:spPr>
          <a:xfrm>
            <a:off x="329952" y="4419600"/>
            <a:ext cx="7823447" cy="2810184"/>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r>
              <a:rPr lang="en-US" dirty="0">
                <a:latin typeface="Times New Roman" pitchFamily="18" charset="0"/>
                <a:cs typeface="Times New Roman" pitchFamily="18" charset="0"/>
              </a:rPr>
              <a:t>acquiring or modifying equipment</a:t>
            </a:r>
          </a:p>
          <a:p>
            <a:r>
              <a:rPr lang="en-US" dirty="0">
                <a:latin typeface="Times New Roman" pitchFamily="18" charset="0"/>
                <a:cs typeface="Times New Roman" pitchFamily="18" charset="0"/>
              </a:rPr>
              <a:t>providing qualified readers</a:t>
            </a:r>
          </a:p>
          <a:p>
            <a:r>
              <a:rPr lang="en-US" dirty="0">
                <a:latin typeface="Times New Roman" pitchFamily="18" charset="0"/>
                <a:cs typeface="Times New Roman" pitchFamily="18" charset="0"/>
              </a:rPr>
              <a:t>providing Braille materials or large type documents</a:t>
            </a:r>
          </a:p>
          <a:p>
            <a:r>
              <a:rPr lang="en-US" dirty="0">
                <a:latin typeface="Times New Roman" pitchFamily="18" charset="0"/>
                <a:cs typeface="Times New Roman" pitchFamily="18" charset="0"/>
              </a:rPr>
              <a:t>job restructuring, modified work schedules</a:t>
            </a:r>
          </a:p>
          <a:p>
            <a:r>
              <a:rPr lang="en-US" dirty="0">
                <a:latin typeface="Times New Roman" pitchFamily="18" charset="0"/>
                <a:cs typeface="Times New Roman" pitchFamily="18" charset="0"/>
              </a:rPr>
              <a:t>job reassignment. </a:t>
            </a:r>
          </a:p>
        </p:txBody>
      </p:sp>
    </p:spTree>
    <p:extLst>
      <p:ext uri="{BB962C8B-B14F-4D97-AF65-F5344CB8AC3E}">
        <p14:creationId xmlns:p14="http://schemas.microsoft.com/office/powerpoint/2010/main" val="10944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696200" cy="1143000"/>
          </a:xfrm>
        </p:spPr>
        <p:txBody>
          <a:bodyPr>
            <a:normAutofit fontScale="90000"/>
          </a:bodyPr>
          <a:lstStyle/>
          <a:p>
            <a:pPr algn="ctr"/>
            <a:r>
              <a:rPr lang="en-US" dirty="0"/>
              <a:t>Policy 1550-</a:t>
            </a:r>
            <a:br>
              <a:rPr lang="en-US" dirty="0"/>
            </a:br>
            <a:r>
              <a:rPr lang="en-US" dirty="0"/>
              <a:t>Equal Employment/ Discrimination Practices</a:t>
            </a:r>
          </a:p>
        </p:txBody>
      </p:sp>
      <p:sp>
        <p:nvSpPr>
          <p:cNvPr id="3" name="Content Placeholder 2"/>
          <p:cNvSpPr>
            <a:spLocks noGrp="1"/>
          </p:cNvSpPr>
          <p:nvPr>
            <p:ph idx="1"/>
          </p:nvPr>
        </p:nvSpPr>
        <p:spPr>
          <a:xfrm>
            <a:off x="152400" y="1676400"/>
            <a:ext cx="8077200" cy="5105400"/>
          </a:xfrm>
        </p:spPr>
        <p:txBody>
          <a:bodyPr>
            <a:normAutofit fontScale="77500" lnSpcReduction="20000"/>
          </a:bodyPr>
          <a:lstStyle/>
          <a:p>
            <a:r>
              <a:rPr lang="en-US" dirty="0">
                <a:latin typeface="Times New Roman" pitchFamily="18" charset="0"/>
                <a:cs typeface="Times New Roman" pitchFamily="18" charset="0"/>
              </a:rPr>
              <a:t>The Board will not enter any contract with a person, agency, or organization that discriminates on the basis of </a:t>
            </a:r>
            <a:r>
              <a:rPr lang="en-US" dirty="0">
                <a:latin typeface="Segoe Script" pitchFamily="34" charset="0"/>
              </a:rPr>
              <a:t>any protected class </a:t>
            </a:r>
            <a:r>
              <a:rPr lang="en-US" dirty="0">
                <a:latin typeface="Times New Roman" pitchFamily="18" charset="0"/>
                <a:cs typeface="Times New Roman" pitchFamily="18" charset="0"/>
              </a:rPr>
              <a:t>in employment practices or in the provision of benefits or services to students or employees.</a:t>
            </a:r>
            <a:r>
              <a:rPr lang="en-US" dirty="0"/>
              <a:t> </a:t>
            </a:r>
          </a:p>
          <a:p>
            <a:endParaRPr lang="en-US" dirty="0"/>
          </a:p>
          <a:p>
            <a:r>
              <a:rPr lang="en-US" dirty="0">
                <a:latin typeface="Times New Roman" pitchFamily="18" charset="0"/>
                <a:cs typeface="Times New Roman" pitchFamily="18" charset="0"/>
              </a:rPr>
              <a:t>The Board shall not:</a:t>
            </a:r>
          </a:p>
          <a:p>
            <a:pPr lvl="1"/>
            <a:r>
              <a:rPr lang="en-US" dirty="0">
                <a:latin typeface="Times New Roman" pitchFamily="18" charset="0"/>
                <a:cs typeface="Times New Roman" pitchFamily="18" charset="0"/>
              </a:rPr>
              <a:t>assign</a:t>
            </a:r>
          </a:p>
          <a:p>
            <a:pPr lvl="1"/>
            <a:r>
              <a:rPr lang="en-US" dirty="0">
                <a:latin typeface="Times New Roman" pitchFamily="18" charset="0"/>
                <a:cs typeface="Times New Roman" pitchFamily="18" charset="0"/>
              </a:rPr>
              <a:t>transfer</a:t>
            </a:r>
          </a:p>
          <a:p>
            <a:pPr lvl="1"/>
            <a:r>
              <a:rPr lang="en-US" dirty="0">
                <a:latin typeface="Times New Roman" pitchFamily="18" charset="0"/>
                <a:cs typeface="Times New Roman" pitchFamily="18" charset="0"/>
              </a:rPr>
              <a:t>promote</a:t>
            </a:r>
          </a:p>
          <a:p>
            <a:pPr lvl="1"/>
            <a:r>
              <a:rPr lang="en-US" dirty="0">
                <a:latin typeface="Times New Roman" pitchFamily="18" charset="0"/>
                <a:cs typeface="Times New Roman" pitchFamily="18" charset="0"/>
              </a:rPr>
              <a:t>retain staff</a:t>
            </a:r>
          </a:p>
          <a:p>
            <a:pPr lvl="1"/>
            <a:r>
              <a:rPr lang="en-US" dirty="0">
                <a:latin typeface="Times New Roman" pitchFamily="18" charset="0"/>
                <a:cs typeface="Times New Roman" pitchFamily="18" charset="0"/>
              </a:rPr>
              <a:t>fail to assign</a:t>
            </a:r>
          </a:p>
          <a:p>
            <a:pPr lvl="1"/>
            <a:r>
              <a:rPr lang="en-US" dirty="0">
                <a:latin typeface="Times New Roman" pitchFamily="18" charset="0"/>
                <a:cs typeface="Times New Roman" pitchFamily="18" charset="0"/>
              </a:rPr>
              <a:t>transfer</a:t>
            </a:r>
          </a:p>
          <a:p>
            <a:pPr lvl="1"/>
            <a:r>
              <a:rPr lang="en-US" dirty="0">
                <a:latin typeface="Times New Roman" pitchFamily="18" charset="0"/>
                <a:cs typeface="Times New Roman" pitchFamily="18" charset="0"/>
              </a:rPr>
              <a:t>promote</a:t>
            </a:r>
          </a:p>
          <a:p>
            <a:pPr lvl="1"/>
            <a:r>
              <a:rPr lang="en-US" dirty="0">
                <a:latin typeface="Times New Roman" pitchFamily="18" charset="0"/>
                <a:cs typeface="Times New Roman" pitchFamily="18" charset="0"/>
              </a:rPr>
              <a:t>retain staff, on the sole basis of </a:t>
            </a:r>
            <a:r>
              <a:rPr lang="en-US" dirty="0">
                <a:solidFill>
                  <a:schemeClr val="tx1"/>
                </a:solidFill>
                <a:latin typeface="Segoe Script" pitchFamily="34" charset="0"/>
              </a:rPr>
              <a:t>any protected class</a:t>
            </a:r>
            <a:r>
              <a:rPr lang="en-US" dirty="0">
                <a:latin typeface="Segoe Script" pitchFamily="34" charset="0"/>
              </a:rPr>
              <a:t>.</a:t>
            </a:r>
          </a:p>
          <a:p>
            <a:endParaRPr lang="en-US" dirty="0"/>
          </a:p>
          <a:p>
            <a:r>
              <a:rPr lang="en-US" dirty="0"/>
              <a:t>The Board shall ensure equal pay for equal work among members of the school district’s staff, regardless of </a:t>
            </a:r>
            <a:r>
              <a:rPr lang="en-US" dirty="0">
                <a:latin typeface="Segoe Script" pitchFamily="34" charset="0"/>
              </a:rPr>
              <a:t>any protected class </a:t>
            </a:r>
            <a:r>
              <a:rPr lang="en-US" dirty="0">
                <a:latin typeface="Times New Roman" pitchFamily="18" charset="0"/>
                <a:cs typeface="Times New Roman" pitchFamily="18" charset="0"/>
              </a:rPr>
              <a:t>pursuant to N.J.A.C.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Policy 3362/4352-</a:t>
            </a:r>
            <a:br>
              <a:rPr lang="en-US" dirty="0"/>
            </a:br>
            <a:r>
              <a:rPr lang="en-US" dirty="0"/>
              <a:t>Sexual Harassment</a:t>
            </a:r>
          </a:p>
        </p:txBody>
      </p:sp>
      <p:sp>
        <p:nvSpPr>
          <p:cNvPr id="3" name="Content Placeholder 2"/>
          <p:cNvSpPr>
            <a:spLocks noGrp="1"/>
          </p:cNvSpPr>
          <p:nvPr>
            <p:ph idx="1"/>
          </p:nvPr>
        </p:nvSpPr>
        <p:spPr>
          <a:xfrm>
            <a:off x="152400" y="1463040"/>
            <a:ext cx="8001000" cy="5394960"/>
          </a:xfrm>
        </p:spPr>
        <p:txBody>
          <a:bodyPr>
            <a:normAutofit fontScale="92500"/>
          </a:bodyPr>
          <a:lstStyle/>
          <a:p>
            <a:r>
              <a:rPr lang="en-US" dirty="0">
                <a:latin typeface="Times New Roman" pitchFamily="18" charset="0"/>
                <a:cs typeface="Times New Roman" pitchFamily="18" charset="0"/>
              </a:rPr>
              <a:t>The Board of Education recognizes that an employee’s right to freedom from employment discrimination includes the opportunity to work in an environment untainted by sexual harassment. </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The employee shall have cause for complaint when</a:t>
            </a:r>
          </a:p>
          <a:p>
            <a:pPr lvl="1"/>
            <a:r>
              <a:rPr lang="en-US" dirty="0">
                <a:latin typeface="Times New Roman" pitchFamily="18" charset="0"/>
                <a:cs typeface="Times New Roman" pitchFamily="18" charset="0"/>
              </a:rPr>
              <a:t>submission to such conduct is made a condition of employment or a basis for an employment decision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a:t>
            </a:r>
          </a:p>
          <a:p>
            <a:pPr lvl="1"/>
            <a:r>
              <a:rPr lang="en-US" dirty="0">
                <a:latin typeface="Times New Roman" pitchFamily="18" charset="0"/>
                <a:cs typeface="Times New Roman" pitchFamily="18" charset="0"/>
              </a:rPr>
              <a:t>when such conduct is severe and pervasive and has the purpose or effect of unreasonably altering or interfering with work performance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a:p>
            <a:pPr lvl="1"/>
            <a:r>
              <a:rPr lang="en-US" dirty="0">
                <a:latin typeface="Times New Roman" pitchFamily="18" charset="0"/>
                <a:cs typeface="Times New Roman" pitchFamily="18" charset="0"/>
              </a:rPr>
              <a:t>creating an intimidating, hostile, or offensive working environment.</a:t>
            </a:r>
          </a:p>
          <a:p>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pPr>
              <a:buNone/>
            </a:pPr>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What can constitute </a:t>
            </a:r>
            <a:br>
              <a:rPr lang="en-US" dirty="0"/>
            </a:br>
            <a:r>
              <a:rPr lang="en-US" dirty="0"/>
              <a:t>sexual harassment?</a:t>
            </a:r>
          </a:p>
        </p:txBody>
      </p:sp>
      <p:sp>
        <p:nvSpPr>
          <p:cNvPr id="3" name="Content Placeholder 2"/>
          <p:cNvSpPr>
            <a:spLocks noGrp="1"/>
          </p:cNvSpPr>
          <p:nvPr>
            <p:ph idx="1"/>
          </p:nvPr>
        </p:nvSpPr>
        <p:spPr>
          <a:xfrm>
            <a:off x="152400" y="1463040"/>
            <a:ext cx="7543800" cy="5242560"/>
          </a:xfrm>
        </p:spPr>
        <p:txBody>
          <a:bodyPr>
            <a:normAutofit fontScale="92500" lnSpcReduction="20000"/>
          </a:bodyPr>
          <a:lstStyle/>
          <a:p>
            <a:r>
              <a:rPr lang="en-US" dirty="0">
                <a:latin typeface="Times New Roman" pitchFamily="18" charset="0"/>
                <a:cs typeface="Times New Roman" pitchFamily="18" charset="0"/>
              </a:rPr>
              <a:t>Sexual harassment includes:</a:t>
            </a:r>
          </a:p>
          <a:p>
            <a:pPr lvl="1"/>
            <a:r>
              <a:rPr lang="en-US" dirty="0">
                <a:latin typeface="Times New Roman" pitchFamily="18" charset="0"/>
                <a:cs typeface="Times New Roman" pitchFamily="18" charset="0"/>
              </a:rPr>
              <a:t>all unwelcome sexual advances</a:t>
            </a:r>
          </a:p>
          <a:p>
            <a:pPr lvl="1"/>
            <a:r>
              <a:rPr lang="en-US" dirty="0">
                <a:latin typeface="Times New Roman" pitchFamily="18" charset="0"/>
                <a:cs typeface="Times New Roman" pitchFamily="18" charset="0"/>
              </a:rPr>
              <a:t>requests for sexual favors</a:t>
            </a:r>
          </a:p>
          <a:p>
            <a:pPr lvl="1"/>
            <a:r>
              <a:rPr lang="en-US" dirty="0">
                <a:latin typeface="Times New Roman" pitchFamily="18" charset="0"/>
                <a:cs typeface="Times New Roman" pitchFamily="18" charset="0"/>
              </a:rPr>
              <a:t>verbal or physical contacts of a sexual nature that would not have happened but for the employee’s gender,</a:t>
            </a:r>
          </a:p>
          <a:p>
            <a:pPr lvl="1"/>
            <a:r>
              <a:rPr lang="en-US" dirty="0">
                <a:latin typeface="Times New Roman" pitchFamily="18" charset="0"/>
                <a:cs typeface="Times New Roman" pitchFamily="18" charset="0"/>
              </a:rPr>
              <a:t>sexually offensive speech/jokes </a:t>
            </a:r>
          </a:p>
          <a:p>
            <a:pPr lvl="1"/>
            <a:r>
              <a:rPr lang="en-US" dirty="0">
                <a:latin typeface="Times New Roman" pitchFamily="18" charset="0"/>
                <a:cs typeface="Times New Roman" pitchFamily="18" charset="0"/>
              </a:rPr>
              <a:t>Sexually suggestive staring or leering </a:t>
            </a:r>
          </a:p>
          <a:p>
            <a:pPr lvl="1"/>
            <a:r>
              <a:rPr lang="en-US" dirty="0">
                <a:latin typeface="Times New Roman" pitchFamily="18" charset="0"/>
                <a:cs typeface="Times New Roman" pitchFamily="18" charset="0"/>
              </a:rPr>
              <a:t>Sexual propositions, such as continually asking you out, phoning you, or asking for sexual favors </a:t>
            </a:r>
          </a:p>
          <a:p>
            <a:pPr lvl="1"/>
            <a:r>
              <a:rPr lang="en-US" dirty="0">
                <a:latin typeface="Times New Roman" pitchFamily="18" charset="0"/>
                <a:cs typeface="Times New Roman" pitchFamily="18" charset="0"/>
              </a:rPr>
              <a:t>Sexual or physical contact, such as touching, slapping, kissing or pinching </a:t>
            </a:r>
          </a:p>
          <a:p>
            <a:pPr lvl="1"/>
            <a:r>
              <a:rPr lang="en-US" dirty="0">
                <a:latin typeface="Times New Roman" pitchFamily="18" charset="0"/>
                <a:cs typeface="Times New Roman" pitchFamily="18" charset="0"/>
              </a:rPr>
              <a:t>Sexual comments, insults or teasing </a:t>
            </a:r>
          </a:p>
          <a:p>
            <a:pPr lvl="1"/>
            <a:r>
              <a:rPr lang="en-US" dirty="0">
                <a:latin typeface="Times New Roman" pitchFamily="18" charset="0"/>
                <a:cs typeface="Times New Roman" pitchFamily="18" charset="0"/>
              </a:rPr>
              <a:t>Sexually offensive gestures </a:t>
            </a:r>
          </a:p>
          <a:p>
            <a:pPr lvl="1"/>
            <a:r>
              <a:rPr lang="en-US" dirty="0">
                <a:latin typeface="Times New Roman" pitchFamily="18" charset="0"/>
                <a:cs typeface="Times New Roman" pitchFamily="18" charset="0"/>
              </a:rPr>
              <a:t>Intrusive questions about sexual activity </a:t>
            </a:r>
          </a:p>
          <a:p>
            <a:pPr lvl="1"/>
            <a:r>
              <a:rPr lang="en-US" dirty="0">
                <a:latin typeface="Times New Roman" pitchFamily="18" charset="0"/>
                <a:cs typeface="Times New Roman" pitchFamily="18" charset="0"/>
              </a:rPr>
              <a:t>Sexually explicit or offensive material that is displayed in a public place or put in your work area or belongings. </a:t>
            </a:r>
          </a:p>
        </p:txBody>
      </p:sp>
    </p:spTree>
    <p:extLst>
      <p:ext uri="{BB962C8B-B14F-4D97-AF65-F5344CB8AC3E}">
        <p14:creationId xmlns:p14="http://schemas.microsoft.com/office/powerpoint/2010/main" val="243992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Policy 2270</a:t>
            </a:r>
            <a:br>
              <a:rPr lang="en-US" dirty="0"/>
            </a:br>
            <a:r>
              <a:rPr lang="en-US" dirty="0"/>
              <a:t>Religion in Schools</a:t>
            </a:r>
          </a:p>
        </p:txBody>
      </p:sp>
      <p:sp>
        <p:nvSpPr>
          <p:cNvPr id="3" name="Content Placeholder 2"/>
          <p:cNvSpPr>
            <a:spLocks noGrp="1"/>
          </p:cNvSpPr>
          <p:nvPr>
            <p:ph idx="1"/>
          </p:nvPr>
        </p:nvSpPr>
        <p:spPr>
          <a:xfrm>
            <a:off x="304800" y="1609416"/>
            <a:ext cx="7848600" cy="4846320"/>
          </a:xfrm>
        </p:spPr>
        <p:txBody>
          <a:bodyPr>
            <a:normAutofit/>
          </a:bodyPr>
          <a:lstStyle/>
          <a:p>
            <a:r>
              <a:rPr lang="en-US" dirty="0">
                <a:latin typeface="Times New Roman" pitchFamily="18" charset="0"/>
                <a:cs typeface="Times New Roman" pitchFamily="18" charset="0"/>
              </a:rPr>
              <a:t>The prohibition against discrimination based on creed protects you if: </a:t>
            </a:r>
          </a:p>
          <a:p>
            <a:pPr lvl="1"/>
            <a:r>
              <a:rPr lang="en-US" dirty="0">
                <a:latin typeface="Times New Roman" pitchFamily="18" charset="0"/>
                <a:cs typeface="Times New Roman" pitchFamily="18" charset="0"/>
              </a:rPr>
              <a:t>You belong to a particular religious faith or attend a particular place of worship </a:t>
            </a:r>
          </a:p>
          <a:p>
            <a:pPr lvl="1"/>
            <a:r>
              <a:rPr lang="en-US" dirty="0">
                <a:latin typeface="Times New Roman" pitchFamily="18" charset="0"/>
                <a:cs typeface="Times New Roman" pitchFamily="18" charset="0"/>
              </a:rPr>
              <a:t> You are a non-believer</a:t>
            </a:r>
          </a:p>
          <a:p>
            <a:pPr lvl="1"/>
            <a:r>
              <a:rPr lang="en-US" dirty="0">
                <a:latin typeface="Times New Roman" pitchFamily="18" charset="0"/>
                <a:cs typeface="Times New Roman" pitchFamily="18" charset="0"/>
              </a:rPr>
              <a:t>You are associated with a person of a particular religion (for example, your husband is Muslim)</a:t>
            </a:r>
          </a:p>
          <a:p>
            <a:pPr lvl="1"/>
            <a:r>
              <a:rPr lang="en-US" dirty="0">
                <a:latin typeface="Times New Roman" pitchFamily="18" charset="0"/>
                <a:cs typeface="Times New Roman" pitchFamily="18" charset="0"/>
              </a:rPr>
              <a:t>You are perceived to be of a particular religious faith, even though you are not actually of that faith </a:t>
            </a:r>
          </a:p>
          <a:p>
            <a:pPr lvl="1"/>
            <a:r>
              <a:rPr lang="en-US" dirty="0">
                <a:latin typeface="Times New Roman" pitchFamily="18" charset="0"/>
                <a:cs typeface="Times New Roman" pitchFamily="18" charset="0"/>
              </a:rPr>
              <a:t>You have sincere and meaningful moral or ethical beliefs which you hold with the strength of traditional religious views.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Affirmative Action?</a:t>
            </a:r>
          </a:p>
        </p:txBody>
      </p:sp>
      <p:sp>
        <p:nvSpPr>
          <p:cNvPr id="3" name="Content Placeholder 2"/>
          <p:cNvSpPr>
            <a:spLocks noGrp="1"/>
          </p:cNvSpPr>
          <p:nvPr>
            <p:ph idx="1"/>
          </p:nvPr>
        </p:nvSpPr>
        <p:spPr>
          <a:xfrm>
            <a:off x="457200" y="1609416"/>
            <a:ext cx="7239000" cy="2276784"/>
          </a:xfrm>
        </p:spPr>
        <p:txBody>
          <a:bodyPr>
            <a:normAutofit lnSpcReduction="10000"/>
          </a:bodyPr>
          <a:lstStyle/>
          <a:p>
            <a:pPr algn="ctr"/>
            <a:r>
              <a:rPr lang="en-US" dirty="0">
                <a:latin typeface="Times New Roman" pitchFamily="18" charset="0"/>
                <a:cs typeface="Times New Roman" pitchFamily="18" charset="0"/>
              </a:rPr>
              <a:t>Affirmative Action is a belief that </a:t>
            </a:r>
          </a:p>
          <a:p>
            <a:pPr marL="0" indent="0" algn="ctr">
              <a:buNone/>
            </a:pPr>
            <a:r>
              <a:rPr lang="en-US" dirty="0">
                <a:latin typeface="Times New Roman" pitchFamily="18" charset="0"/>
                <a:cs typeface="Times New Roman" pitchFamily="18" charset="0"/>
              </a:rPr>
              <a:t>all staff and students have a right</a:t>
            </a:r>
          </a:p>
          <a:p>
            <a:pPr marL="0" indent="0" algn="ctr">
              <a:buNone/>
            </a:pPr>
            <a:r>
              <a:rPr lang="en-US" b="1" dirty="0">
                <a:latin typeface="Times New Roman" pitchFamily="18" charset="0"/>
                <a:cs typeface="Times New Roman" pitchFamily="18" charset="0"/>
              </a:rPr>
              <a:t>to be treated with equal fairness </a:t>
            </a:r>
            <a:r>
              <a:rPr lang="en-US" dirty="0">
                <a:latin typeface="Times New Roman" pitchFamily="18" charset="0"/>
                <a:cs typeface="Times New Roman" pitchFamily="18" charset="0"/>
              </a:rPr>
              <a:t>and </a:t>
            </a:r>
          </a:p>
          <a:p>
            <a:pPr marL="0" indent="0" algn="ctr">
              <a:buNone/>
            </a:pPr>
            <a:r>
              <a:rPr lang="en-US" b="1" dirty="0">
                <a:latin typeface="Times New Roman" pitchFamily="18" charset="0"/>
                <a:cs typeface="Times New Roman" pitchFamily="18" charset="0"/>
              </a:rPr>
              <a:t>to have the maximum opportunity </a:t>
            </a:r>
          </a:p>
          <a:p>
            <a:pPr marL="0" indent="0" algn="ctr">
              <a:buNone/>
            </a:pPr>
            <a:r>
              <a:rPr lang="en-US" b="1" dirty="0">
                <a:latin typeface="Times New Roman" pitchFamily="18" charset="0"/>
                <a:cs typeface="Times New Roman" pitchFamily="18" charset="0"/>
              </a:rPr>
              <a:t>to reach their fullest potential</a:t>
            </a:r>
            <a:r>
              <a:rPr lang="en-US" dirty="0">
                <a:latin typeface="Times New Roman" pitchFamily="18" charset="0"/>
                <a:cs typeface="Times New Roman" pitchFamily="18" charset="0"/>
              </a:rPr>
              <a:t>. </a:t>
            </a:r>
          </a:p>
        </p:txBody>
      </p:sp>
      <p:pic>
        <p:nvPicPr>
          <p:cNvPr id="2050" name="Picture 2" descr="Commitment to Diversity - ADR Institute of Canada">
            <a:extLst>
              <a:ext uri="{FF2B5EF4-FFF2-40B4-BE49-F238E27FC236}">
                <a16:creationId xmlns:a16="http://schemas.microsoft.com/office/drawing/2014/main" id="{DA8FA865-02CE-1BCD-1D2B-2655199CBB7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023" y="4375150"/>
            <a:ext cx="8016377" cy="2482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624732" cy="2868168"/>
          </a:xfrm>
        </p:spPr>
        <p:txBody>
          <a:bodyPr/>
          <a:lstStyle/>
          <a:p>
            <a:pPr algn="ctr"/>
            <a:r>
              <a:rPr lang="en-US" dirty="0"/>
              <a:t>Additionally…</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10266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Gender</a:t>
            </a:r>
            <a:br>
              <a:rPr lang="en-US" dirty="0"/>
            </a:br>
            <a:r>
              <a:rPr lang="en-US" dirty="0"/>
              <a:t>Discrimination/Harassment</a:t>
            </a:r>
          </a:p>
        </p:txBody>
      </p:sp>
      <p:sp>
        <p:nvSpPr>
          <p:cNvPr id="3" name="Content Placeholder 2"/>
          <p:cNvSpPr>
            <a:spLocks noGrp="1"/>
          </p:cNvSpPr>
          <p:nvPr>
            <p:ph idx="1"/>
          </p:nvPr>
        </p:nvSpPr>
        <p:spPr>
          <a:xfrm>
            <a:off x="76200" y="1609416"/>
            <a:ext cx="8077200" cy="5248584"/>
          </a:xfrm>
        </p:spPr>
        <p:txBody>
          <a:bodyPr>
            <a:normAutofit/>
          </a:bodyPr>
          <a:lstStyle/>
          <a:p>
            <a:pPr lvl="1"/>
            <a:r>
              <a:rPr lang="en-US" dirty="0">
                <a:latin typeface="Times New Roman" pitchFamily="18" charset="0"/>
                <a:cs typeface="Times New Roman" pitchFamily="18" charset="0"/>
              </a:rPr>
              <a:t>You are treated differently or unfairly because you are pregnant </a:t>
            </a:r>
          </a:p>
          <a:p>
            <a:pPr lvl="1"/>
            <a:r>
              <a:rPr lang="en-US" dirty="0">
                <a:latin typeface="Times New Roman" pitchFamily="18" charset="0"/>
                <a:cs typeface="Times New Roman" pitchFamily="18" charset="0"/>
              </a:rPr>
              <a:t>Sexual favors are demanded in exchange for a job benefit, like a promotion</a:t>
            </a:r>
          </a:p>
          <a:p>
            <a:pPr lvl="1"/>
            <a:r>
              <a:rPr lang="en-US" dirty="0">
                <a:latin typeface="Times New Roman" pitchFamily="18" charset="0"/>
                <a:cs typeface="Times New Roman" pitchFamily="18" charset="0"/>
              </a:rPr>
              <a:t>A policy, pattern or practice that applies to all persons exists and is gender neutral on its face, but that in effect, disadvantages members of your gender more so than the opposite gender. </a:t>
            </a:r>
          </a:p>
          <a:p>
            <a:pPr lvl="2"/>
            <a:r>
              <a:rPr lang="en-US" dirty="0">
                <a:latin typeface="Times New Roman" pitchFamily="18" charset="0"/>
                <a:cs typeface="Times New Roman" pitchFamily="18" charset="0"/>
              </a:rPr>
              <a:t>For example, it would be sex discrimination for an employer to require that an employee be at least 6 feet tall in order to be considered for a particular position, unless the job could not reasonably be performed by someone under that height. Otherwise, such a policy would unfairly discriminate against women, because fewer women than men are 6 feet or taller; therefore, fewer women would qualify to be considered for the position.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Race Discrimination/Harassment</a:t>
            </a:r>
          </a:p>
        </p:txBody>
      </p:sp>
      <p:sp>
        <p:nvSpPr>
          <p:cNvPr id="3" name="Content Placeholder 2"/>
          <p:cNvSpPr>
            <a:spLocks noGrp="1"/>
          </p:cNvSpPr>
          <p:nvPr>
            <p:ph idx="1"/>
          </p:nvPr>
        </p:nvSpPr>
        <p:spPr>
          <a:xfrm>
            <a:off x="381000" y="1609416"/>
            <a:ext cx="7315200" cy="5096184"/>
          </a:xfrm>
        </p:spPr>
        <p:txBody>
          <a:bodyPr/>
          <a:lstStyle/>
          <a:p>
            <a:r>
              <a:rPr lang="en-US" dirty="0">
                <a:latin typeface="Times New Roman" pitchFamily="18" charset="0"/>
                <a:cs typeface="Times New Roman" pitchFamily="18" charset="0"/>
              </a:rPr>
              <a:t>You may not be discriminated against because of your race or color in employment. It is against the law for an employer to treat you differently or harass you because of your race or color.</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 You have the right to apply for and be fairly considered for any job, apprenticeship or traineeship no matter what your race or color.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Labor Unions</a:t>
            </a:r>
            <a:br>
              <a:rPr lang="en-US" dirty="0"/>
            </a:br>
            <a:r>
              <a:rPr lang="en-US" dirty="0"/>
              <a:t>Discrimination/Harassment</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Labor unions or other labor organizations may not deny anyone membership based on </a:t>
            </a:r>
            <a:r>
              <a:rPr lang="en-US" dirty="0">
                <a:solidFill>
                  <a:schemeClr val="tx1"/>
                </a:solidFill>
                <a:latin typeface="Segoe Script" pitchFamily="34" charset="0"/>
              </a:rPr>
              <a:t>any protected class</a:t>
            </a:r>
            <a:r>
              <a:rPr lang="en-US" dirty="0">
                <a:latin typeface="Segoe Script" pitchFamily="34" charset="0"/>
              </a:rPr>
              <a:t>.</a:t>
            </a:r>
            <a:r>
              <a:rPr lang="en-US" dirty="0">
                <a:latin typeface="Times New Roman" pitchFamily="18" charset="0"/>
                <a:cs typeface="Times New Roman" pitchFamily="18" charset="0"/>
              </a:rPr>
              <a:t> Additionally, they may not discriminate in admission to any training or apprenticeship programs, referral to any jobs, or in any other benefits provided to their members.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624732" cy="2868168"/>
          </a:xfrm>
        </p:spPr>
        <p:txBody>
          <a:bodyPr/>
          <a:lstStyle/>
          <a:p>
            <a:pPr algn="ctr"/>
            <a:r>
              <a:rPr lang="en-US" dirty="0"/>
              <a:t>-Students-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951410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Policy 5750- </a:t>
            </a:r>
            <a:br>
              <a:rPr lang="en-US" dirty="0"/>
            </a:br>
            <a:r>
              <a:rPr lang="en-US" dirty="0"/>
              <a:t>Equal Education Opportunity</a:t>
            </a:r>
          </a:p>
        </p:txBody>
      </p:sp>
      <p:sp>
        <p:nvSpPr>
          <p:cNvPr id="3" name="Content Placeholder 2"/>
          <p:cNvSpPr>
            <a:spLocks noGrp="1"/>
          </p:cNvSpPr>
          <p:nvPr>
            <p:ph idx="1"/>
          </p:nvPr>
        </p:nvSpPr>
        <p:spPr>
          <a:xfrm>
            <a:off x="457200" y="1609416"/>
            <a:ext cx="7239000" cy="5248584"/>
          </a:xfrm>
        </p:spPr>
        <p:txBody>
          <a:bodyPr>
            <a:normAutofit fontScale="85000" lnSpcReduction="20000"/>
          </a:bodyPr>
          <a:lstStyle/>
          <a:p>
            <a:r>
              <a:rPr lang="en-US" dirty="0">
                <a:latin typeface="Times New Roman" pitchFamily="18" charset="0"/>
                <a:cs typeface="Times New Roman" pitchFamily="18" charset="0"/>
              </a:rPr>
              <a:t>The Board of Education directs that all students enrolled in the schools of this district shall be afforded equal educational opportunities in strict accordance with law.</a:t>
            </a:r>
          </a:p>
          <a:p>
            <a:pPr>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No student shall be denied access to or benefit from any educational program or activity or from a co-curricular or athletic activity on the basis of </a:t>
            </a:r>
            <a:r>
              <a:rPr lang="en-US" dirty="0">
                <a:latin typeface="Segoe Script" pitchFamily="34" charset="0"/>
              </a:rPr>
              <a:t>any protected class</a:t>
            </a:r>
            <a:r>
              <a:rPr lang="en-US" dirty="0"/>
              <a:t>. </a:t>
            </a:r>
            <a:r>
              <a:rPr lang="en-US" dirty="0">
                <a:latin typeface="Times New Roman" pitchFamily="18" charset="0"/>
                <a:cs typeface="Times New Roman" pitchFamily="18" charset="0"/>
              </a:rPr>
              <a:t> The Board shall assure that all students are free from harassment, sexual or otherwise in their:</a:t>
            </a:r>
          </a:p>
          <a:p>
            <a:pPr lvl="1"/>
            <a:r>
              <a:rPr lang="en-US" dirty="0">
                <a:latin typeface="Times New Roman" pitchFamily="18" charset="0"/>
                <a:cs typeface="Times New Roman" pitchFamily="18" charset="0"/>
              </a:rPr>
              <a:t>1. School climate/learning environment;</a:t>
            </a:r>
          </a:p>
          <a:p>
            <a:pPr lvl="1"/>
            <a:r>
              <a:rPr lang="en-US" dirty="0">
                <a:latin typeface="Times New Roman" pitchFamily="18" charset="0"/>
                <a:cs typeface="Times New Roman" pitchFamily="18" charset="0"/>
              </a:rPr>
              <a:t>2. Courses of study, including Physical Education;</a:t>
            </a:r>
          </a:p>
          <a:p>
            <a:pPr lvl="1"/>
            <a:r>
              <a:rPr lang="en-US" dirty="0">
                <a:latin typeface="Times New Roman" pitchFamily="18" charset="0"/>
                <a:cs typeface="Times New Roman" pitchFamily="18" charset="0"/>
              </a:rPr>
              <a:t>3. Instructional materials and strategies;</a:t>
            </a:r>
          </a:p>
          <a:p>
            <a:pPr lvl="1"/>
            <a:r>
              <a:rPr lang="en-US" dirty="0">
                <a:latin typeface="Times New Roman" pitchFamily="18" charset="0"/>
                <a:cs typeface="Times New Roman" pitchFamily="18" charset="0"/>
              </a:rPr>
              <a:t>4. Library materials</a:t>
            </a:r>
          </a:p>
          <a:p>
            <a:pPr lvl="1"/>
            <a:r>
              <a:rPr lang="en-US" dirty="0">
                <a:latin typeface="Times New Roman" pitchFamily="18" charset="0"/>
                <a:cs typeface="Times New Roman" pitchFamily="18" charset="0"/>
              </a:rPr>
              <a:t>5. Software and audio-visual materials;</a:t>
            </a:r>
          </a:p>
          <a:p>
            <a:pPr lvl="1"/>
            <a:r>
              <a:rPr lang="en-US" dirty="0">
                <a:latin typeface="Times New Roman" pitchFamily="18" charset="0"/>
                <a:cs typeface="Times New Roman" pitchFamily="18" charset="0"/>
              </a:rPr>
              <a:t>6. Guidance and counseling;</a:t>
            </a:r>
          </a:p>
          <a:p>
            <a:pPr lvl="1"/>
            <a:r>
              <a:rPr lang="en-US" dirty="0">
                <a:latin typeface="Times New Roman" pitchFamily="18" charset="0"/>
                <a:cs typeface="Times New Roman" pitchFamily="18" charset="0"/>
              </a:rPr>
              <a:t>7. Extra-curricular programs and activities;</a:t>
            </a:r>
          </a:p>
          <a:p>
            <a:pPr lvl="1"/>
            <a:r>
              <a:rPr lang="en-US" dirty="0">
                <a:latin typeface="Times New Roman" pitchFamily="18" charset="0"/>
                <a:cs typeface="Times New Roman" pitchFamily="18" charset="0"/>
              </a:rPr>
              <a:t>8. Testing and other assessments.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Policy 2250-</a:t>
            </a:r>
            <a:br>
              <a:rPr lang="en-US" dirty="0"/>
            </a:br>
            <a:r>
              <a:rPr lang="en-US" dirty="0"/>
              <a:t>School &amp; Classroom Practices</a:t>
            </a:r>
          </a:p>
        </p:txBody>
      </p:sp>
      <p:sp>
        <p:nvSpPr>
          <p:cNvPr id="3" name="Content Placeholder 2"/>
          <p:cNvSpPr>
            <a:spLocks noGrp="1"/>
          </p:cNvSpPr>
          <p:nvPr>
            <p:ph idx="1"/>
          </p:nvPr>
        </p:nvSpPr>
        <p:spPr>
          <a:xfrm>
            <a:off x="304800" y="1609416"/>
            <a:ext cx="7391400" cy="5248584"/>
          </a:xfrm>
        </p:spPr>
        <p:txBody>
          <a:bodyPr>
            <a:normAutofit/>
          </a:bodyPr>
          <a:lstStyle/>
          <a:p>
            <a:r>
              <a:rPr lang="en-US" dirty="0">
                <a:latin typeface="Times New Roman" pitchFamily="18" charset="0"/>
                <a:cs typeface="Times New Roman" pitchFamily="18" charset="0"/>
              </a:rPr>
              <a:t>The Board of Education shall provide equal and bias-free access for all students to all school facilities, courses, programs, activities, and services, regardless of </a:t>
            </a:r>
            <a:r>
              <a:rPr lang="en-US" dirty="0">
                <a:latin typeface="Segoe Script" pitchFamily="34" charset="0"/>
              </a:rPr>
              <a:t>any protected class </a:t>
            </a:r>
            <a:r>
              <a:rPr lang="en-US" dirty="0">
                <a:latin typeface="Times New Roman" pitchFamily="18" charset="0"/>
                <a:cs typeface="Times New Roman" pitchFamily="18" charset="0"/>
              </a:rPr>
              <a:t>by:</a:t>
            </a:r>
          </a:p>
          <a:p>
            <a:pPr lvl="1"/>
            <a:r>
              <a:rPr lang="en-US" dirty="0">
                <a:latin typeface="Times New Roman" pitchFamily="18" charset="0"/>
                <a:cs typeface="Times New Roman" pitchFamily="18" charset="0"/>
              </a:rPr>
              <a:t>Ensuring equal and barrier-free access to all school and classroom facilities; </a:t>
            </a:r>
          </a:p>
          <a:p>
            <a:pPr lvl="2"/>
            <a:r>
              <a:rPr lang="en-US" b="1" dirty="0">
                <a:latin typeface="Times New Roman" pitchFamily="18" charset="0"/>
                <a:cs typeface="Times New Roman" pitchFamily="18" charset="0"/>
              </a:rPr>
              <a:t>ESL: </a:t>
            </a:r>
            <a:r>
              <a:rPr lang="en-US" dirty="0">
                <a:latin typeface="Times New Roman" pitchFamily="18" charset="0"/>
                <a:cs typeface="Times New Roman" pitchFamily="18" charset="0"/>
              </a:rPr>
              <a:t>Utilizing a State-approved English language proficiency measure on an annual basis for determining the special needs of English language learners and their progress in learning English pursuant to N.J.A.C. 6A:15-1.3(b); </a:t>
            </a:r>
          </a:p>
          <a:p>
            <a:pPr lvl="1"/>
            <a:endParaRPr lang="en-US"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Policy 2250-</a:t>
            </a:r>
            <a:br>
              <a:rPr lang="en-US" dirty="0"/>
            </a:br>
            <a:r>
              <a:rPr lang="en-US" dirty="0"/>
              <a:t>School &amp; Classroom Practices</a:t>
            </a:r>
          </a:p>
        </p:txBody>
      </p:sp>
      <p:sp>
        <p:nvSpPr>
          <p:cNvPr id="3" name="Content Placeholder 2"/>
          <p:cNvSpPr>
            <a:spLocks noGrp="1"/>
          </p:cNvSpPr>
          <p:nvPr>
            <p:ph idx="1"/>
          </p:nvPr>
        </p:nvSpPr>
        <p:spPr>
          <a:xfrm>
            <a:off x="152400" y="1606457"/>
            <a:ext cx="7772400" cy="5248584"/>
          </a:xfrm>
        </p:spPr>
        <p:txBody>
          <a:bodyPr>
            <a:normAutofit/>
          </a:bodyPr>
          <a:lstStyle/>
          <a:p>
            <a:pPr lvl="2"/>
            <a:r>
              <a:rPr lang="en-US" b="1" dirty="0">
                <a:latin typeface="Times New Roman" pitchFamily="18" charset="0"/>
                <a:cs typeface="Times New Roman" pitchFamily="18" charset="0"/>
              </a:rPr>
              <a:t>Special Education: </a:t>
            </a:r>
            <a:r>
              <a:rPr lang="en-US" dirty="0">
                <a:latin typeface="Times New Roman" pitchFamily="18" charset="0"/>
                <a:cs typeface="Times New Roman" pitchFamily="18" charset="0"/>
              </a:rPr>
              <a:t>Utilizing bias-free multiple measures for determining the special needs of students with disabilities, pursuant to N.J.A.C. 6A:14-3.4;</a:t>
            </a:r>
          </a:p>
          <a:p>
            <a:pPr lvl="2"/>
            <a:r>
              <a:rPr lang="en-US" b="1" dirty="0">
                <a:latin typeface="Times New Roman" pitchFamily="18" charset="0"/>
                <a:cs typeface="Times New Roman" pitchFamily="18" charset="0"/>
              </a:rPr>
              <a:t>I. &amp; R.S.: </a:t>
            </a:r>
            <a:r>
              <a:rPr lang="en-US" dirty="0">
                <a:latin typeface="Times New Roman" pitchFamily="18" charset="0"/>
                <a:cs typeface="Times New Roman" pitchFamily="18" charset="0"/>
              </a:rPr>
              <a:t>Ensuring that support services, including intervention and referral services and school health services pursuant to N.J.A.C. 6A:16, are available to all students; and</a:t>
            </a:r>
          </a:p>
          <a:p>
            <a:pPr lvl="2"/>
            <a:r>
              <a:rPr lang="en-US" b="1" dirty="0">
                <a:latin typeface="Times New Roman" pitchFamily="18" charset="0"/>
                <a:cs typeface="Times New Roman" pitchFamily="18" charset="0"/>
              </a:rPr>
              <a:t>504: </a:t>
            </a:r>
            <a:r>
              <a:rPr lang="en-US" dirty="0">
                <a:latin typeface="Times New Roman" pitchFamily="18" charset="0"/>
                <a:cs typeface="Times New Roman" pitchFamily="18" charset="0"/>
              </a:rPr>
              <a:t>Ensuring that a student is not discriminated against because of a medical condition. A student shall not be excluded from any education program or activity because of a long-term medical condition unless a physician certifies that such exclusion is necessary.  If excluded, the student shall be provided with equivalent and timely instruction that may include home instruction, without prejudice or penalty.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Policy 2250-</a:t>
            </a:r>
            <a:br>
              <a:rPr lang="en-US" dirty="0"/>
            </a:br>
            <a:r>
              <a:rPr lang="en-US" dirty="0"/>
              <a:t>School &amp; Classroom Practices</a:t>
            </a:r>
          </a:p>
        </p:txBody>
      </p:sp>
      <p:sp>
        <p:nvSpPr>
          <p:cNvPr id="3" name="Content Placeholder 2"/>
          <p:cNvSpPr>
            <a:spLocks noGrp="1"/>
          </p:cNvSpPr>
          <p:nvPr>
            <p:ph idx="1"/>
          </p:nvPr>
        </p:nvSpPr>
        <p:spPr>
          <a:xfrm>
            <a:off x="457200" y="1609416"/>
            <a:ext cx="7543800" cy="5248584"/>
          </a:xfrm>
        </p:spPr>
        <p:txBody>
          <a:bodyPr>
            <a:normAutofit fontScale="77500" lnSpcReduction="20000"/>
          </a:bodyPr>
          <a:lstStyle/>
          <a:p>
            <a:r>
              <a:rPr lang="en-US" dirty="0">
                <a:latin typeface="Times New Roman" pitchFamily="18" charset="0"/>
                <a:cs typeface="Times New Roman" pitchFamily="18" charset="0"/>
              </a:rPr>
              <a:t>The Board of Education shall ensure that the district's curriculum and instruction are aligned to the State's Core Curriculum Content Standards and address the elimination of discrimination by narrowing the achievement gap, by providing equity in educational programs and by providing opportunities for students to interact positively with others regardless of </a:t>
            </a:r>
            <a:r>
              <a:rPr lang="en-US" dirty="0">
                <a:latin typeface="Segoe Script" pitchFamily="34" charset="0"/>
              </a:rPr>
              <a:t>any protected class</a:t>
            </a:r>
            <a:r>
              <a:rPr lang="en-US" dirty="0">
                <a:latin typeface="Times New Roman" pitchFamily="18" charset="0"/>
                <a:cs typeface="Times New Roman" pitchFamily="18" charset="0"/>
              </a:rPr>
              <a:t>, by:</a:t>
            </a:r>
          </a:p>
          <a:p>
            <a:pPr>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1. Ensuring there are no differential requirements for completion of course offerings or programs of study solely on the basis of </a:t>
            </a:r>
            <a:r>
              <a:rPr lang="en-US" dirty="0">
                <a:latin typeface="Segoe Script" pitchFamily="34" charset="0"/>
              </a:rPr>
              <a:t>any protected class.</a:t>
            </a:r>
            <a:endParaRPr lang="en-US" dirty="0"/>
          </a:p>
          <a:p>
            <a:pPr>
              <a:buNone/>
            </a:pPr>
            <a:endParaRPr lang="en-US" dirty="0"/>
          </a:p>
          <a:p>
            <a:r>
              <a:rPr lang="en-US" dirty="0">
                <a:latin typeface="Times New Roman" pitchFamily="18" charset="0"/>
                <a:cs typeface="Times New Roman" pitchFamily="18" charset="0"/>
              </a:rPr>
              <a:t>2.  Ensuring courses shall not be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offered separately on the basis</a:t>
            </a:r>
            <a:br>
              <a:rPr lang="en-US" dirty="0">
                <a:latin typeface="Times New Roman" pitchFamily="18" charset="0"/>
                <a:cs typeface="Times New Roman" pitchFamily="18" charset="0"/>
              </a:rPr>
            </a:br>
            <a:r>
              <a:rPr lang="en-US" dirty="0">
                <a:latin typeface="Segoe Script" pitchFamily="34" charset="0"/>
              </a:rPr>
              <a:t>any protected class;</a:t>
            </a:r>
            <a:r>
              <a:rPr lang="en-US" dirty="0"/>
              <a:t> </a:t>
            </a:r>
          </a:p>
          <a:p>
            <a:endParaRPr lang="en-US" dirty="0"/>
          </a:p>
          <a:p>
            <a:r>
              <a:rPr lang="en-US" dirty="0"/>
              <a:t>3. </a:t>
            </a:r>
            <a:r>
              <a:rPr lang="en-US" dirty="0">
                <a:latin typeface="Times New Roman" pitchFamily="18" charset="0"/>
                <a:cs typeface="Times New Roman" pitchFamily="18" charset="0"/>
              </a:rPr>
              <a:t>The district will not use tests,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guidance, or counseling materials which</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are biased or stereotyped on the basis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of </a:t>
            </a:r>
            <a:r>
              <a:rPr lang="en-US" dirty="0">
                <a:latin typeface="Segoe Script" pitchFamily="34" charset="0"/>
              </a:rPr>
              <a:t>any protected class.</a:t>
            </a:r>
            <a:endParaRPr lang="en-US" dirty="0"/>
          </a:p>
          <a:p>
            <a:endParaRPr lang="en-US" dirty="0"/>
          </a:p>
          <a:p>
            <a:endParaRPr lang="en-US" dirty="0"/>
          </a:p>
        </p:txBody>
      </p:sp>
      <p:pic>
        <p:nvPicPr>
          <p:cNvPr id="4098" name="Picture 2" descr="Diversity and inclusion in K–12 education">
            <a:extLst>
              <a:ext uri="{FF2B5EF4-FFF2-40B4-BE49-F238E27FC236}">
                <a16:creationId xmlns:a16="http://schemas.microsoft.com/office/drawing/2014/main" id="{7EFD2016-E925-1A57-B687-0C4A8D1FE8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4343400"/>
            <a:ext cx="4057650" cy="208365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Policy 2250-</a:t>
            </a:r>
            <a:br>
              <a:rPr lang="en-US" dirty="0"/>
            </a:br>
            <a:r>
              <a:rPr lang="en-US" dirty="0"/>
              <a:t>School &amp; Classroom Practices</a:t>
            </a:r>
          </a:p>
        </p:txBody>
      </p:sp>
      <p:sp>
        <p:nvSpPr>
          <p:cNvPr id="3" name="Content Placeholder 2"/>
          <p:cNvSpPr>
            <a:spLocks noGrp="1"/>
          </p:cNvSpPr>
          <p:nvPr>
            <p:ph idx="1"/>
          </p:nvPr>
        </p:nvSpPr>
        <p:spPr>
          <a:xfrm>
            <a:off x="457200" y="1609416"/>
            <a:ext cx="7239000" cy="5248584"/>
          </a:xfrm>
        </p:spPr>
        <p:txBody>
          <a:bodyPr>
            <a:normAutofit fontScale="92500"/>
          </a:bodyPr>
          <a:lstStyle/>
          <a:p>
            <a:r>
              <a:rPr lang="en-US" dirty="0">
                <a:latin typeface="Times New Roman" pitchFamily="18" charset="0"/>
                <a:cs typeface="Times New Roman" pitchFamily="18" charset="0"/>
              </a:rPr>
              <a:t>The Board of Education shall ensure all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students have access to adequate and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appropriate counseling services.  </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The Board of Education shall ensure that the district's physical education program and its athletic programs are equitable, co-educational, and do not discriminate on the basis of </a:t>
            </a:r>
            <a:r>
              <a:rPr lang="en-US" dirty="0">
                <a:latin typeface="Segoe Script" pitchFamily="34" charset="0"/>
              </a:rPr>
              <a:t>any protected class</a:t>
            </a:r>
            <a:r>
              <a:rPr lang="en-US" dirty="0"/>
              <a:t>, </a:t>
            </a:r>
            <a:r>
              <a:rPr lang="en-US" dirty="0">
                <a:latin typeface="Times New Roman" pitchFamily="18" charset="0"/>
                <a:cs typeface="Times New Roman" pitchFamily="18" charset="0"/>
              </a:rPr>
              <a:t>as follows:</a:t>
            </a:r>
          </a:p>
          <a:p>
            <a:pPr lvl="1"/>
            <a:r>
              <a:rPr lang="en-US" dirty="0">
                <a:latin typeface="Times New Roman" pitchFamily="18" charset="0"/>
                <a:cs typeface="Times New Roman" pitchFamily="18" charset="0"/>
              </a:rPr>
              <a:t>The activities comprising such athletic programs shall receive equitable treatment, including, but not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limited to, staff salaries, purchase and maintenance</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of equipment, quality and availability of facilities, scheduling of practice and game time, length of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season, and all other related areas or matters.</a:t>
            </a:r>
          </a:p>
          <a:p>
            <a:endParaRPr lang="en-US" dirty="0">
              <a:latin typeface="Times New Roman" pitchFamily="18" charset="0"/>
              <a:cs typeface="Times New Roman" pitchFamily="18" charset="0"/>
            </a:endParaRPr>
          </a:p>
        </p:txBody>
      </p:sp>
      <p:pic>
        <p:nvPicPr>
          <p:cNvPr id="3074" name="Picture 2" descr="How High School Counselors Can Help Students, Parents">
            <a:extLst>
              <a:ext uri="{FF2B5EF4-FFF2-40B4-BE49-F238E27FC236}">
                <a16:creationId xmlns:a16="http://schemas.microsoft.com/office/drawing/2014/main" id="{31CAE14C-3F37-1229-027A-1249B6063A6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736641">
            <a:off x="6000762" y="1597497"/>
            <a:ext cx="2286000" cy="150018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Yet another reason sport is good for you! - Roy Morgan Research">
            <a:extLst>
              <a:ext uri="{FF2B5EF4-FFF2-40B4-BE49-F238E27FC236}">
                <a16:creationId xmlns:a16="http://schemas.microsoft.com/office/drawing/2014/main" id="{36252D05-7B2E-8159-EEAC-C9DA45CE07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7493" y="5105399"/>
            <a:ext cx="2374107" cy="143618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NJ Law Against Discrimination (LAD)</a:t>
            </a:r>
          </a:p>
        </p:txBody>
      </p:sp>
      <p:sp>
        <p:nvSpPr>
          <p:cNvPr id="3" name="Content Placeholder 2"/>
          <p:cNvSpPr>
            <a:spLocks noGrp="1"/>
          </p:cNvSpPr>
          <p:nvPr>
            <p:ph sz="half" idx="1"/>
          </p:nvPr>
        </p:nvSpPr>
        <p:spPr>
          <a:xfrm>
            <a:off x="457200" y="2255837"/>
            <a:ext cx="3520440" cy="4525963"/>
          </a:xfrm>
        </p:spPr>
        <p:txBody>
          <a:bodyPr>
            <a:normAutofit fontScale="85000" lnSpcReduction="10000"/>
          </a:bodyPr>
          <a:lstStyle/>
          <a:p>
            <a:pPr lvl="1"/>
            <a:endParaRPr lang="en-US" b="1" dirty="0"/>
          </a:p>
          <a:p>
            <a:pPr lvl="1"/>
            <a:r>
              <a:rPr lang="en-US" b="1" dirty="0">
                <a:latin typeface="Times New Roman" pitchFamily="18" charset="0"/>
                <a:cs typeface="Times New Roman" pitchFamily="18" charset="0"/>
              </a:rPr>
              <a:t>race </a:t>
            </a:r>
          </a:p>
          <a:p>
            <a:pPr lvl="1"/>
            <a:r>
              <a:rPr lang="en-US" b="1" dirty="0">
                <a:latin typeface="Times New Roman" pitchFamily="18" charset="0"/>
                <a:cs typeface="Times New Roman" pitchFamily="18" charset="0"/>
              </a:rPr>
              <a:t>creed</a:t>
            </a:r>
          </a:p>
          <a:p>
            <a:pPr lvl="1"/>
            <a:r>
              <a:rPr lang="en-US" b="1" dirty="0">
                <a:latin typeface="Times New Roman" pitchFamily="18" charset="0"/>
                <a:cs typeface="Times New Roman" pitchFamily="18" charset="0"/>
              </a:rPr>
              <a:t>color</a:t>
            </a:r>
          </a:p>
          <a:p>
            <a:pPr lvl="1"/>
            <a:r>
              <a:rPr lang="en-US" b="1" dirty="0">
                <a:latin typeface="Times New Roman" pitchFamily="18" charset="0"/>
                <a:cs typeface="Times New Roman" pitchFamily="18" charset="0"/>
              </a:rPr>
              <a:t>national origin</a:t>
            </a:r>
          </a:p>
          <a:p>
            <a:pPr lvl="1"/>
            <a:r>
              <a:rPr lang="en-US" b="1" dirty="0">
                <a:latin typeface="Times New Roman" pitchFamily="18" charset="0"/>
                <a:cs typeface="Times New Roman" pitchFamily="18" charset="0"/>
              </a:rPr>
              <a:t>Nationality</a:t>
            </a:r>
          </a:p>
          <a:p>
            <a:pPr lvl="1"/>
            <a:r>
              <a:rPr lang="en-US" b="1" dirty="0">
                <a:latin typeface="Times New Roman" pitchFamily="18" charset="0"/>
                <a:cs typeface="Times New Roman" pitchFamily="18" charset="0"/>
              </a:rPr>
              <a:t>ancestry</a:t>
            </a:r>
          </a:p>
          <a:p>
            <a:pPr lvl="1"/>
            <a:r>
              <a:rPr lang="en-US" b="1" dirty="0">
                <a:latin typeface="Times New Roman" pitchFamily="18" charset="0"/>
                <a:cs typeface="Times New Roman" pitchFamily="18" charset="0"/>
              </a:rPr>
              <a:t>age</a:t>
            </a:r>
          </a:p>
          <a:p>
            <a:pPr lvl="1"/>
            <a:r>
              <a:rPr lang="en-US" b="1" dirty="0">
                <a:latin typeface="Times New Roman" pitchFamily="18" charset="0"/>
                <a:cs typeface="Times New Roman" pitchFamily="18" charset="0"/>
              </a:rPr>
              <a:t>sex (including pregnancy)</a:t>
            </a:r>
          </a:p>
          <a:p>
            <a:pPr lvl="1"/>
            <a:r>
              <a:rPr lang="en-US" b="1" dirty="0">
                <a:latin typeface="Times New Roman" pitchFamily="18" charset="0"/>
                <a:cs typeface="Times New Roman" pitchFamily="18" charset="0"/>
              </a:rPr>
              <a:t>familial status</a:t>
            </a:r>
          </a:p>
          <a:p>
            <a:pPr lvl="1"/>
            <a:r>
              <a:rPr lang="en-US" b="1" dirty="0">
                <a:latin typeface="Times New Roman" pitchFamily="18" charset="0"/>
                <a:cs typeface="Times New Roman" pitchFamily="18" charset="0"/>
              </a:rPr>
              <a:t>marital status</a:t>
            </a:r>
          </a:p>
          <a:p>
            <a:pPr lvl="1"/>
            <a:r>
              <a:rPr lang="en-US" b="1" dirty="0">
                <a:latin typeface="Times New Roman" pitchFamily="18" charset="0"/>
                <a:cs typeface="Times New Roman" pitchFamily="18" charset="0"/>
              </a:rPr>
              <a:t>domestic partnership or civil union status, </a:t>
            </a:r>
          </a:p>
          <a:p>
            <a:pPr lvl="1"/>
            <a:endParaRPr lang="en-US" dirty="0"/>
          </a:p>
        </p:txBody>
      </p:sp>
      <p:sp>
        <p:nvSpPr>
          <p:cNvPr id="4" name="Content Placeholder 3"/>
          <p:cNvSpPr>
            <a:spLocks noGrp="1"/>
          </p:cNvSpPr>
          <p:nvPr>
            <p:ph sz="half" idx="2"/>
          </p:nvPr>
        </p:nvSpPr>
        <p:spPr>
          <a:xfrm>
            <a:off x="4114800" y="2590800"/>
            <a:ext cx="4040124" cy="4525963"/>
          </a:xfrm>
        </p:spPr>
        <p:txBody>
          <a:bodyPr>
            <a:normAutofit fontScale="85000" lnSpcReduction="10000"/>
          </a:bodyPr>
          <a:lstStyle/>
          <a:p>
            <a:pPr lvl="1"/>
            <a:r>
              <a:rPr lang="en-US" b="1" dirty="0">
                <a:latin typeface="Times New Roman" pitchFamily="18" charset="0"/>
                <a:cs typeface="Times New Roman" pitchFamily="18" charset="0"/>
              </a:rPr>
              <a:t>affectional or sexual orientation</a:t>
            </a:r>
          </a:p>
          <a:p>
            <a:pPr lvl="1"/>
            <a:r>
              <a:rPr lang="en-US" b="1" dirty="0">
                <a:latin typeface="Times New Roman" pitchFamily="18" charset="0"/>
                <a:cs typeface="Times New Roman" pitchFamily="18" charset="0"/>
              </a:rPr>
              <a:t>gender identity or expression</a:t>
            </a:r>
          </a:p>
          <a:p>
            <a:pPr lvl="1"/>
            <a:r>
              <a:rPr lang="en-US" b="1" dirty="0">
                <a:latin typeface="Times New Roman" pitchFamily="18" charset="0"/>
                <a:cs typeface="Times New Roman" pitchFamily="18" charset="0"/>
              </a:rPr>
              <a:t>atypical hereditary cellular or blood trait</a:t>
            </a:r>
          </a:p>
          <a:p>
            <a:pPr lvl="1"/>
            <a:r>
              <a:rPr lang="en-US" b="1" dirty="0">
                <a:latin typeface="Times New Roman" pitchFamily="18" charset="0"/>
                <a:cs typeface="Times New Roman" pitchFamily="18" charset="0"/>
              </a:rPr>
              <a:t>genetic information</a:t>
            </a:r>
          </a:p>
          <a:p>
            <a:pPr lvl="1"/>
            <a:r>
              <a:rPr lang="en-US" b="1" dirty="0">
                <a:latin typeface="Times New Roman" pitchFamily="18" charset="0"/>
                <a:cs typeface="Times New Roman" pitchFamily="18" charset="0"/>
              </a:rPr>
              <a:t>liability for military service</a:t>
            </a:r>
          </a:p>
          <a:p>
            <a:pPr lvl="1"/>
            <a:r>
              <a:rPr lang="en-US" b="1" dirty="0">
                <a:latin typeface="Times New Roman" pitchFamily="18" charset="0"/>
                <a:cs typeface="Times New Roman" pitchFamily="18" charset="0"/>
              </a:rPr>
              <a:t>mental or physical disability</a:t>
            </a:r>
          </a:p>
          <a:p>
            <a:pPr lvl="1"/>
            <a:r>
              <a:rPr lang="en-US" b="1" dirty="0">
                <a:latin typeface="Times New Roman" pitchFamily="18" charset="0"/>
                <a:cs typeface="Times New Roman" pitchFamily="18" charset="0"/>
              </a:rPr>
              <a:t>perceived disability</a:t>
            </a:r>
          </a:p>
          <a:p>
            <a:pPr lvl="1"/>
            <a:r>
              <a:rPr lang="en-US" b="1" dirty="0">
                <a:latin typeface="Times New Roman" pitchFamily="18" charset="0"/>
                <a:cs typeface="Times New Roman" pitchFamily="18" charset="0"/>
              </a:rPr>
              <a:t>AIDS and HIV status. </a:t>
            </a:r>
          </a:p>
          <a:p>
            <a:endParaRPr lang="en-US" dirty="0"/>
          </a:p>
        </p:txBody>
      </p:sp>
      <p:sp>
        <p:nvSpPr>
          <p:cNvPr id="5" name="Content Placeholder 2"/>
          <p:cNvSpPr txBox="1">
            <a:spLocks/>
          </p:cNvSpPr>
          <p:nvPr/>
        </p:nvSpPr>
        <p:spPr>
          <a:xfrm>
            <a:off x="1524" y="1463040"/>
            <a:ext cx="8153400" cy="1051560"/>
          </a:xfrm>
          <a:prstGeom prst="rect">
            <a:avLst/>
          </a:prstGeom>
        </p:spPr>
        <p:txBody>
          <a:bodyPr vert="horz" anchor="t">
            <a:normAutofit fontScale="77500" lnSpcReduction="20000"/>
          </a:bodyPr>
          <a:lstStyle/>
          <a:p>
            <a:pPr marL="274320" marR="0" lvl="0" indent="-274320" algn="ctr"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The New Jersey Law Against Discrimination </a:t>
            </a:r>
            <a:b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br>
            <a:r>
              <a:rPr kumimoji="0" lang="en-US" sz="28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(N.J.S.A. 10:5-12) (LAD) makes it unlawful to subject people to differential treatment based on the following protected classes: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Policy 2416-</a:t>
            </a:r>
            <a:br>
              <a:rPr lang="en-US" dirty="0"/>
            </a:br>
            <a:r>
              <a:rPr lang="en-US" dirty="0"/>
              <a:t>Programs for Pregnant Pupils</a:t>
            </a:r>
          </a:p>
        </p:txBody>
      </p:sp>
      <p:sp>
        <p:nvSpPr>
          <p:cNvPr id="3" name="Content Placeholder 2"/>
          <p:cNvSpPr>
            <a:spLocks noGrp="1"/>
          </p:cNvSpPr>
          <p:nvPr>
            <p:ph idx="1"/>
          </p:nvPr>
        </p:nvSpPr>
        <p:spPr>
          <a:xfrm>
            <a:off x="457200" y="1609416"/>
            <a:ext cx="7696200" cy="5248584"/>
          </a:xfrm>
        </p:spPr>
        <p:txBody>
          <a:bodyPr>
            <a:normAutofit fontScale="92500" lnSpcReduction="20000"/>
          </a:bodyPr>
          <a:lstStyle/>
          <a:p>
            <a:r>
              <a:rPr lang="en-US" dirty="0">
                <a:latin typeface="Times New Roman" pitchFamily="18" charset="0"/>
                <a:cs typeface="Times New Roman" pitchFamily="18" charset="0"/>
              </a:rPr>
              <a:t>No pupil, married or unmarried, who is otherwise eligible for enrollment in this district will be denied an educational program because of:</a:t>
            </a:r>
          </a:p>
          <a:p>
            <a:pPr lvl="1"/>
            <a:r>
              <a:rPr lang="en-US" dirty="0">
                <a:latin typeface="Times New Roman" pitchFamily="18" charset="0"/>
                <a:cs typeface="Times New Roman" pitchFamily="18" charset="0"/>
              </a:rPr>
              <a:t>pregnancy</a:t>
            </a:r>
          </a:p>
          <a:p>
            <a:pPr lvl="1"/>
            <a:r>
              <a:rPr lang="en-US" dirty="0">
                <a:latin typeface="Times New Roman" pitchFamily="18" charset="0"/>
                <a:cs typeface="Times New Roman" pitchFamily="18" charset="0"/>
              </a:rPr>
              <a:t>childbirth</a:t>
            </a:r>
          </a:p>
          <a:p>
            <a:pPr lvl="1"/>
            <a:r>
              <a:rPr lang="en-US" dirty="0">
                <a:latin typeface="Times New Roman" pitchFamily="18" charset="0"/>
                <a:cs typeface="Times New Roman" pitchFamily="18" charset="0"/>
              </a:rPr>
              <a:t>pregnancy-related disabilities</a:t>
            </a:r>
          </a:p>
          <a:p>
            <a:pPr lvl="1"/>
            <a:r>
              <a:rPr lang="en-US" dirty="0">
                <a:latin typeface="Times New Roman" pitchFamily="18" charset="0"/>
                <a:cs typeface="Times New Roman" pitchFamily="18" charset="0"/>
              </a:rPr>
              <a:t>actual or potential parenthood</a:t>
            </a:r>
          </a:p>
          <a:p>
            <a:pPr lvl="2"/>
            <a:r>
              <a:rPr lang="en-US" dirty="0">
                <a:latin typeface="Times New Roman" pitchFamily="18" charset="0"/>
                <a:cs typeface="Times New Roman" pitchFamily="18" charset="0"/>
              </a:rPr>
              <a:t> providing a physician’s written statement that such participation will not be injurious to her health or jeopardize her pregnancy. </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 pregnant pupil who does not wish to attend regular classes or is physically unable to do so during her pregnancy may, with her consent, be assigned to an alternate instructional program which may include home instruction or a program offered by another school district or institution.</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Policy 5756-</a:t>
            </a:r>
            <a:br>
              <a:rPr lang="en-US" dirty="0"/>
            </a:br>
            <a:r>
              <a:rPr lang="en-US" dirty="0"/>
              <a:t>Transgender Students</a:t>
            </a:r>
          </a:p>
        </p:txBody>
      </p:sp>
      <p:sp>
        <p:nvSpPr>
          <p:cNvPr id="3" name="Content Placeholder 2"/>
          <p:cNvSpPr>
            <a:spLocks noGrp="1"/>
          </p:cNvSpPr>
          <p:nvPr>
            <p:ph idx="1"/>
          </p:nvPr>
        </p:nvSpPr>
        <p:spPr>
          <a:xfrm>
            <a:off x="228600" y="1609416"/>
            <a:ext cx="7848600" cy="5248584"/>
          </a:xfrm>
        </p:spPr>
        <p:txBody>
          <a:bodyPr>
            <a:normAutofit fontScale="62500" lnSpcReduction="20000"/>
          </a:bodyPr>
          <a:lstStyle/>
          <a:p>
            <a:r>
              <a:rPr lang="en-US" dirty="0">
                <a:latin typeface="Times New Roman" pitchFamily="18" charset="0"/>
                <a:cs typeface="Times New Roman" pitchFamily="18" charset="0"/>
              </a:rPr>
              <a:t>The Board of Education is committed to providing a safe, supportive, and inclusive learning environment for all students. </a:t>
            </a:r>
          </a:p>
          <a:p>
            <a:pPr>
              <a:buNone/>
            </a:pPr>
            <a:endParaRPr lang="en-US" dirty="0">
              <a:latin typeface="Segoe Script" pitchFamily="34" charset="0"/>
            </a:endParaRPr>
          </a:p>
          <a:p>
            <a:pPr algn="ctr">
              <a:buNone/>
            </a:pPr>
            <a:r>
              <a:rPr lang="en-US" sz="3300" b="1" u="sng" dirty="0">
                <a:latin typeface="Segoe Script" pitchFamily="34" charset="0"/>
              </a:rPr>
              <a:t>Definitions/Terms</a:t>
            </a:r>
          </a:p>
          <a:p>
            <a:pPr algn="ctr">
              <a:buNone/>
            </a:pPr>
            <a:endParaRPr lang="en-US" sz="3300" b="1" u="sng" dirty="0">
              <a:latin typeface="Segoe Script" pitchFamily="34" charset="0"/>
            </a:endParaRPr>
          </a:p>
          <a:p>
            <a:r>
              <a:rPr lang="en-US" b="1" dirty="0">
                <a:latin typeface="Times New Roman" pitchFamily="18" charset="0"/>
                <a:cs typeface="Times New Roman" pitchFamily="18" charset="0"/>
              </a:rPr>
              <a:t>A safe and supportive environment </a:t>
            </a:r>
            <a:r>
              <a:rPr lang="en-US" dirty="0">
                <a:latin typeface="Times New Roman" pitchFamily="18" charset="0"/>
                <a:cs typeface="Times New Roman" pitchFamily="18" charset="0"/>
              </a:rPr>
              <a:t>within a school begins with understanding and respect. The Board believes students, teachers, and administrators should be provided with common terminology associated with gender identity.  The terms listed below are commonly used by advocacy and human rights groups, however students may prefer other terms to describe their gender identity, appearance, or behavior.  It is recommended school personnel discuss with the student the terminology and pronouns each student has chosen.</a:t>
            </a:r>
          </a:p>
          <a:p>
            <a:endParaRPr lang="en-US" dirty="0">
              <a:latin typeface="Times New Roman" pitchFamily="18" charset="0"/>
              <a:cs typeface="Times New Roman" pitchFamily="18" charset="0"/>
            </a:endParaRPr>
          </a:p>
          <a:p>
            <a:r>
              <a:rPr lang="en-US" b="1" dirty="0">
                <a:latin typeface="Times New Roman" pitchFamily="18" charset="0"/>
                <a:cs typeface="Times New Roman" pitchFamily="18" charset="0"/>
              </a:rPr>
              <a:t>“Gender identity” </a:t>
            </a:r>
            <a:r>
              <a:rPr lang="en-US" dirty="0">
                <a:latin typeface="Times New Roman" pitchFamily="18" charset="0"/>
                <a:cs typeface="Times New Roman" pitchFamily="18" charset="0"/>
              </a:rPr>
              <a:t>means a person’s internal, deeply held sense of gender.  All people have a gender identity, not just transgender people.  For transgender people, the individual’s internal gender identity is not the same as the gender assigned at birth.</a:t>
            </a:r>
          </a:p>
          <a:p>
            <a:endParaRPr lang="en-US" dirty="0">
              <a:latin typeface="Times New Roman" pitchFamily="18" charset="0"/>
              <a:cs typeface="Times New Roman" pitchFamily="18" charset="0"/>
            </a:endParaRPr>
          </a:p>
          <a:p>
            <a:r>
              <a:rPr lang="en-US" b="1" dirty="0">
                <a:latin typeface="Times New Roman" pitchFamily="18" charset="0"/>
                <a:cs typeface="Times New Roman" pitchFamily="18" charset="0"/>
              </a:rPr>
              <a:t>“Gender expression</a:t>
            </a:r>
            <a:r>
              <a:rPr lang="en-US" dirty="0">
                <a:latin typeface="Times New Roman" pitchFamily="18" charset="0"/>
                <a:cs typeface="Times New Roman" pitchFamily="18" charset="0"/>
              </a:rPr>
              <a:t>” means external manifestations of gender, expressed through a person’s name, pronouns, clothing, haircut, behavior, voice, and/or body characteristics.  Society identifies these cues as masculine and feminine, although what is considered masculine or feminine changes over time and varies by culture.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fontScale="90000"/>
          </a:bodyPr>
          <a:lstStyle/>
          <a:p>
            <a:pPr algn="ctr"/>
            <a:r>
              <a:rPr lang="en-US" dirty="0"/>
              <a:t>Policy 5756-</a:t>
            </a:r>
            <a:br>
              <a:rPr lang="en-US" dirty="0"/>
            </a:br>
            <a:r>
              <a:rPr lang="en-US" dirty="0"/>
              <a:t>Transgender Students</a:t>
            </a:r>
          </a:p>
        </p:txBody>
      </p:sp>
      <p:sp>
        <p:nvSpPr>
          <p:cNvPr id="3" name="Content Placeholder 2"/>
          <p:cNvSpPr>
            <a:spLocks noGrp="1"/>
          </p:cNvSpPr>
          <p:nvPr>
            <p:ph idx="1"/>
          </p:nvPr>
        </p:nvSpPr>
        <p:spPr>
          <a:xfrm>
            <a:off x="0" y="1143000"/>
            <a:ext cx="8229600" cy="5486400"/>
          </a:xfrm>
        </p:spPr>
        <p:txBody>
          <a:bodyPr>
            <a:noAutofit/>
          </a:bodyPr>
          <a:lstStyle/>
          <a:p>
            <a:pPr algn="ctr">
              <a:buNone/>
            </a:pPr>
            <a:r>
              <a:rPr lang="en-US" sz="1800" b="1" u="sng" dirty="0">
                <a:latin typeface="Segoe Script" pitchFamily="34" charset="0"/>
              </a:rPr>
              <a:t>Definitions/Terms</a:t>
            </a:r>
          </a:p>
          <a:p>
            <a:pPr algn="ctr">
              <a:buNone/>
            </a:pPr>
            <a:endParaRPr lang="en-US" sz="1600" b="1" u="sng" dirty="0">
              <a:latin typeface="Segoe Script" pitchFamily="34" charset="0"/>
            </a:endParaRPr>
          </a:p>
          <a:p>
            <a:r>
              <a:rPr lang="en-US" sz="1600" b="1" dirty="0">
                <a:latin typeface="Times New Roman" pitchFamily="18" charset="0"/>
                <a:cs typeface="Times New Roman" pitchFamily="18" charset="0"/>
              </a:rPr>
              <a:t>“Sexual orientation</a:t>
            </a:r>
            <a:r>
              <a:rPr lang="en-US" sz="1600" dirty="0">
                <a:latin typeface="Times New Roman" pitchFamily="18" charset="0"/>
                <a:cs typeface="Times New Roman" pitchFamily="18" charset="0"/>
              </a:rPr>
              <a:t>” describes a person’s enduring physical, romantic, and/or emotional attr</a:t>
            </a:r>
            <a:r>
              <a:rPr lang="en-US" sz="1600" b="1" dirty="0">
                <a:latin typeface="Times New Roman" pitchFamily="18" charset="0"/>
                <a:cs typeface="Times New Roman" pitchFamily="18" charset="0"/>
              </a:rPr>
              <a:t>action</a:t>
            </a:r>
            <a:r>
              <a:rPr lang="en-US" sz="1600" dirty="0">
                <a:latin typeface="Times New Roman" pitchFamily="18" charset="0"/>
                <a:cs typeface="Times New Roman" pitchFamily="18" charset="0"/>
              </a:rPr>
              <a:t> to another person.  Gender identity and sexual orientation are not the same.  A transgender person may be straight, lesbian, gay, bisexual, or asexual.  For example, a person who transitions from male to female and is attracted solely to men may identify as a straight woman.</a:t>
            </a:r>
          </a:p>
          <a:p>
            <a:endParaRPr lang="en-US" sz="1600" dirty="0">
              <a:latin typeface="Times New Roman" pitchFamily="18" charset="0"/>
              <a:cs typeface="Times New Roman" pitchFamily="18" charset="0"/>
            </a:endParaRPr>
          </a:p>
          <a:p>
            <a:r>
              <a:rPr lang="en-US" sz="1600" b="1" dirty="0">
                <a:latin typeface="Times New Roman" pitchFamily="18" charset="0"/>
                <a:cs typeface="Times New Roman" pitchFamily="18" charset="0"/>
              </a:rPr>
              <a:t>“Transgender” </a:t>
            </a:r>
            <a:r>
              <a:rPr lang="en-US" sz="1600" dirty="0">
                <a:latin typeface="Times New Roman" pitchFamily="18" charset="0"/>
                <a:cs typeface="Times New Roman" pitchFamily="18" charset="0"/>
              </a:rPr>
              <a:t>is a term for an individual whose gender identity and/or gender expression differs from those typically associated with the sex and gender assigned at birth.</a:t>
            </a:r>
          </a:p>
          <a:p>
            <a:endParaRPr lang="en-US" sz="1600" dirty="0">
              <a:latin typeface="Times New Roman" pitchFamily="18" charset="0"/>
              <a:cs typeface="Times New Roman" pitchFamily="18" charset="0"/>
            </a:endParaRPr>
          </a:p>
          <a:p>
            <a:r>
              <a:rPr lang="en-US" sz="1600" b="1" dirty="0">
                <a:latin typeface="Times New Roman" pitchFamily="18" charset="0"/>
                <a:cs typeface="Times New Roman" pitchFamily="18" charset="0"/>
              </a:rPr>
              <a:t>“Transition” </a:t>
            </a:r>
            <a:r>
              <a:rPr lang="en-US" sz="1600" dirty="0">
                <a:latin typeface="Times New Roman" pitchFamily="18" charset="0"/>
                <a:cs typeface="Times New Roman" pitchFamily="18" charset="0"/>
              </a:rPr>
              <a:t>is the process by which a transgender person recognizes that their authentic gender identity is not the same as the gender assigned at birth, and develops a more affirming gender expression that feels authentic.  Some individuals socially transition, for example, through dress, use of names and/or pronouns.  Some individuals may undergo physical transition, which might include hormone treatments and surgery.  School district personnel should avoid the phrase “sex change,” as it is an inaccurate description of the transition process; the process is more accurately described as “gender-confirming.”</a:t>
            </a:r>
          </a:p>
          <a:p>
            <a:endParaRPr lang="en-US" sz="1600" dirty="0">
              <a:latin typeface="Times New Roman" pitchFamily="18" charset="0"/>
              <a:cs typeface="Times New Roman" pitchFamily="18" charset="0"/>
            </a:endParaRPr>
          </a:p>
          <a:p>
            <a:endParaRPr lang="en-US" sz="1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fontScale="90000"/>
          </a:bodyPr>
          <a:lstStyle/>
          <a:p>
            <a:pPr algn="ctr"/>
            <a:r>
              <a:rPr lang="en-US" dirty="0"/>
              <a:t>Policy 5756-</a:t>
            </a:r>
            <a:br>
              <a:rPr lang="en-US" dirty="0"/>
            </a:br>
            <a:r>
              <a:rPr lang="en-US" dirty="0"/>
              <a:t>Transgender Students</a:t>
            </a:r>
          </a:p>
        </p:txBody>
      </p:sp>
      <p:sp>
        <p:nvSpPr>
          <p:cNvPr id="3" name="Content Placeholder 2"/>
          <p:cNvSpPr>
            <a:spLocks noGrp="1"/>
          </p:cNvSpPr>
          <p:nvPr>
            <p:ph idx="1"/>
          </p:nvPr>
        </p:nvSpPr>
        <p:spPr>
          <a:xfrm>
            <a:off x="0" y="1295400"/>
            <a:ext cx="8229600" cy="5791200"/>
          </a:xfrm>
        </p:spPr>
        <p:txBody>
          <a:bodyPr>
            <a:noAutofit/>
          </a:bodyPr>
          <a:lstStyle/>
          <a:p>
            <a:pPr algn="ctr">
              <a:buNone/>
            </a:pPr>
            <a:r>
              <a:rPr lang="en-US" sz="1800" b="1" u="sng" dirty="0">
                <a:latin typeface="Segoe Script" pitchFamily="34" charset="0"/>
              </a:rPr>
              <a:t>Definitions/Terms</a:t>
            </a:r>
          </a:p>
          <a:p>
            <a:pPr algn="ctr">
              <a:buNone/>
            </a:pPr>
            <a:endParaRPr lang="en-US" sz="1800" b="1" u="sng" dirty="0">
              <a:latin typeface="Segoe Script" pitchFamily="34" charset="0"/>
            </a:endParaRPr>
          </a:p>
          <a:p>
            <a:r>
              <a:rPr lang="en-US" sz="1600" b="1" dirty="0">
                <a:latin typeface="Times New Roman" pitchFamily="18" charset="0"/>
                <a:cs typeface="Times New Roman" pitchFamily="18" charset="0"/>
              </a:rPr>
              <a:t>“Gender nonconforming” </a:t>
            </a:r>
            <a:r>
              <a:rPr lang="en-US" sz="1600" dirty="0">
                <a:latin typeface="Times New Roman" pitchFamily="18" charset="0"/>
                <a:cs typeface="Times New Roman" pitchFamily="18" charset="0"/>
              </a:rPr>
              <a:t>describes a person whose gender expression does not conform to the gender expectations of their family or community.  Gender nonconformity is not necessarily an indication that a youth is transgender; many non-transgender youth do not conform to stereotypical expectations.</a:t>
            </a:r>
          </a:p>
          <a:p>
            <a:pPr marL="0" indent="0">
              <a:buNone/>
            </a:pPr>
            <a:endParaRPr lang="en-US" sz="1600" dirty="0">
              <a:latin typeface="Times New Roman" pitchFamily="18" charset="0"/>
              <a:cs typeface="Times New Roman" pitchFamily="18" charset="0"/>
            </a:endParaRPr>
          </a:p>
          <a:p>
            <a:r>
              <a:rPr lang="en-US" sz="1600" b="1" dirty="0">
                <a:latin typeface="Times New Roman" pitchFamily="18" charset="0"/>
                <a:cs typeface="Times New Roman" pitchFamily="18" charset="0"/>
              </a:rPr>
              <a:t>“Assigned sex at birth (ASAB)” </a:t>
            </a:r>
            <a:r>
              <a:rPr lang="en-US" sz="1600" dirty="0">
                <a:latin typeface="Times New Roman" pitchFamily="18" charset="0"/>
                <a:cs typeface="Times New Roman" pitchFamily="18" charset="0"/>
              </a:rPr>
              <a:t>refers to the biological sex designation recorded on a person’s birth certificate upon the initial issuance of that certificate, should such a record be provided at birth.</a:t>
            </a:r>
          </a:p>
          <a:p>
            <a:endParaRPr lang="en-US" sz="1600" dirty="0">
              <a:latin typeface="Times New Roman" pitchFamily="18" charset="0"/>
              <a:cs typeface="Times New Roman" pitchFamily="18" charset="0"/>
            </a:endParaRPr>
          </a:p>
          <a:p>
            <a:r>
              <a:rPr lang="en-US" sz="1600" b="1" dirty="0">
                <a:latin typeface="Times New Roman" pitchFamily="18" charset="0"/>
                <a:cs typeface="Times New Roman" pitchFamily="18" charset="0"/>
              </a:rPr>
              <a:t>“Gender assigned at birth” </a:t>
            </a:r>
            <a:r>
              <a:rPr lang="en-US" sz="1600" dirty="0">
                <a:latin typeface="Times New Roman" pitchFamily="18" charset="0"/>
                <a:cs typeface="Times New Roman" pitchFamily="18" charset="0"/>
              </a:rPr>
              <a:t>refers to the gender a child is assigned at birth or assumed to be, based on their biological sex assigned at birth.</a:t>
            </a:r>
          </a:p>
          <a:p>
            <a:endParaRPr lang="en-US" sz="1600" dirty="0">
              <a:latin typeface="Times New Roman" pitchFamily="18" charset="0"/>
              <a:cs typeface="Times New Roman" pitchFamily="18" charset="0"/>
            </a:endParaRPr>
          </a:p>
          <a:p>
            <a:r>
              <a:rPr lang="en-US" sz="1600" b="1" dirty="0">
                <a:latin typeface="Times New Roman" pitchFamily="18" charset="0"/>
                <a:cs typeface="Times New Roman" pitchFamily="18" charset="0"/>
              </a:rPr>
              <a:t>“LGBTQ” </a:t>
            </a:r>
            <a:r>
              <a:rPr lang="en-US" sz="1600" dirty="0">
                <a:latin typeface="Times New Roman" pitchFamily="18" charset="0"/>
                <a:cs typeface="Times New Roman" pitchFamily="18" charset="0"/>
              </a:rPr>
              <a:t>is an acronym for “lesbian, gay, bisexual, transgender, and queer/questioning.”</a:t>
            </a:r>
          </a:p>
          <a:p>
            <a:endParaRPr lang="en-US" sz="1600" dirty="0">
              <a:latin typeface="Times New Roman" pitchFamily="18" charset="0"/>
              <a:cs typeface="Times New Roman" pitchFamily="18" charset="0"/>
            </a:endParaRPr>
          </a:p>
          <a:p>
            <a:endParaRPr lang="en-US" sz="1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fontScale="90000"/>
          </a:bodyPr>
          <a:lstStyle/>
          <a:p>
            <a:pPr algn="ctr"/>
            <a:r>
              <a:rPr lang="en-US" dirty="0"/>
              <a:t>Policy 5756-</a:t>
            </a:r>
            <a:br>
              <a:rPr lang="en-US" dirty="0"/>
            </a:br>
            <a:r>
              <a:rPr lang="en-US" dirty="0"/>
              <a:t>Transgender Students</a:t>
            </a:r>
          </a:p>
        </p:txBody>
      </p:sp>
      <p:sp>
        <p:nvSpPr>
          <p:cNvPr id="3" name="Content Placeholder 2"/>
          <p:cNvSpPr>
            <a:spLocks noGrp="1"/>
          </p:cNvSpPr>
          <p:nvPr>
            <p:ph idx="1"/>
          </p:nvPr>
        </p:nvSpPr>
        <p:spPr>
          <a:xfrm>
            <a:off x="228600" y="1219200"/>
            <a:ext cx="7924800" cy="5638800"/>
          </a:xfrm>
        </p:spPr>
        <p:txBody>
          <a:bodyPr>
            <a:normAutofit fontScale="77500" lnSpcReduction="20000"/>
          </a:bodyPr>
          <a:lstStyle/>
          <a:p>
            <a:pPr algn="ctr">
              <a:buNone/>
            </a:pPr>
            <a:r>
              <a:rPr lang="en-US" sz="2900" b="1" u="sng" dirty="0">
                <a:latin typeface="Segoe Script" pitchFamily="34" charset="0"/>
              </a:rPr>
              <a:t>Student-Centered Approach</a:t>
            </a:r>
          </a:p>
          <a:p>
            <a:r>
              <a:rPr lang="en-US" dirty="0">
                <a:latin typeface="Times New Roman" pitchFamily="18" charset="0"/>
                <a:cs typeface="Times New Roman" pitchFamily="18" charset="0"/>
              </a:rPr>
              <a:t>The school district shall accept a student’s asserted gender identity; parental consent is not required.  A student need not meet any threshold diagnosis or treatment requirements to have his or her gender identity recognized and respected by the school district, school, or school staff members. </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In addition, a legal or court-ordered name change is not required.  There is no </a:t>
            </a:r>
            <a:r>
              <a:rPr lang="en-US" b="1" dirty="0">
                <a:latin typeface="Times New Roman" pitchFamily="18" charset="0"/>
                <a:cs typeface="Times New Roman" pitchFamily="18" charset="0"/>
              </a:rPr>
              <a:t>affirmative </a:t>
            </a:r>
            <a:r>
              <a:rPr lang="en-US" dirty="0">
                <a:latin typeface="Times New Roman" pitchFamily="18" charset="0"/>
                <a:cs typeface="Times New Roman" pitchFamily="18" charset="0"/>
              </a:rPr>
              <a:t>duty for any school district staff member to notify a student’s parent of the student’s gender identity or expression.</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There may be instances where a parent of a minor student disagrees with the student regarding the name and pronoun to be used at school and in the student’s education records.  In the event a parent objects to the minor student’s name change request, the Superintendent or designee should consult the Board Attorney regarding the minor student’s civil rights and protections under the NJLAD.  School staff members should continue to refer to the student in accordance with the student’s chosen name and pronoun at school and may consider providing resource information regarding family counseling and support services outside of the school district.</a:t>
            </a:r>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Policy 5756-</a:t>
            </a:r>
            <a:br>
              <a:rPr lang="en-US" dirty="0"/>
            </a:br>
            <a:r>
              <a:rPr lang="en-US" dirty="0"/>
              <a:t>Transgender Students</a:t>
            </a:r>
          </a:p>
        </p:txBody>
      </p:sp>
      <p:sp>
        <p:nvSpPr>
          <p:cNvPr id="3" name="Content Placeholder 2"/>
          <p:cNvSpPr>
            <a:spLocks noGrp="1"/>
          </p:cNvSpPr>
          <p:nvPr>
            <p:ph idx="1"/>
          </p:nvPr>
        </p:nvSpPr>
        <p:spPr>
          <a:xfrm>
            <a:off x="304800" y="1524000"/>
            <a:ext cx="7543800" cy="5334000"/>
          </a:xfrm>
        </p:spPr>
        <p:txBody>
          <a:bodyPr>
            <a:normAutofit fontScale="70000" lnSpcReduction="20000"/>
          </a:bodyPr>
          <a:lstStyle/>
          <a:p>
            <a:pPr algn="ctr">
              <a:buNone/>
            </a:pPr>
            <a:r>
              <a:rPr lang="en-US" sz="3800" b="1" u="sng" dirty="0">
                <a:latin typeface="Segoe Script" pitchFamily="34" charset="0"/>
              </a:rPr>
              <a:t>Safe and Supportive Environment</a:t>
            </a:r>
          </a:p>
          <a:p>
            <a:r>
              <a:rPr lang="en-US" dirty="0">
                <a:latin typeface="Times New Roman" pitchFamily="18" charset="0"/>
                <a:cs typeface="Times New Roman" pitchFamily="18" charset="0"/>
              </a:rPr>
              <a:t>A school’s obligation to ensure nondiscrimination on the basis of gender identity requires schools to provide transgender students equal access to educational programs and activities, even in circumstances in which other students, parents, or community members raise objections or concerns.</a:t>
            </a:r>
          </a:p>
          <a:p>
            <a:endParaRPr lang="en-US" sz="3800" dirty="0"/>
          </a:p>
          <a:p>
            <a:pPr algn="ctr">
              <a:buNone/>
            </a:pPr>
            <a:r>
              <a:rPr lang="en-US" sz="3800" b="1" u="sng" dirty="0">
                <a:latin typeface="Segoe Script" pitchFamily="34" charset="0"/>
              </a:rPr>
              <a:t>Confidentiality and Privacy</a:t>
            </a:r>
          </a:p>
          <a:p>
            <a:r>
              <a:rPr lang="en-US" dirty="0">
                <a:latin typeface="Times New Roman" pitchFamily="18" charset="0"/>
                <a:cs typeface="Times New Roman" pitchFamily="18" charset="0"/>
              </a:rPr>
              <a:t>School staff members may not disclose information that may reveal a student’s transgender status except as allowed by law.  The Principal or designee is advised to work with the student to create an appropriate confidentiality plan regarding the student’s transgender or transitioning status.</a:t>
            </a:r>
          </a:p>
          <a:p>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The school district shall keep confidential a current, new, or prospective student’s transgender status.  Schools should address the student using a chosen name and the student’s birth name should be kept confidential by school and school staff members.</a:t>
            </a:r>
            <a:br>
              <a:rPr lang="en-US" dirty="0"/>
            </a:b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Policy 5756-</a:t>
            </a:r>
            <a:br>
              <a:rPr lang="en-US" dirty="0"/>
            </a:br>
            <a:r>
              <a:rPr lang="en-US" dirty="0"/>
              <a:t>Transgender Students</a:t>
            </a:r>
          </a:p>
        </p:txBody>
      </p:sp>
      <p:sp>
        <p:nvSpPr>
          <p:cNvPr id="3" name="Content Placeholder 2"/>
          <p:cNvSpPr>
            <a:spLocks noGrp="1"/>
          </p:cNvSpPr>
          <p:nvPr>
            <p:ph idx="1"/>
          </p:nvPr>
        </p:nvSpPr>
        <p:spPr>
          <a:xfrm>
            <a:off x="304800" y="1524000"/>
            <a:ext cx="7543800" cy="5334000"/>
          </a:xfrm>
        </p:spPr>
        <p:txBody>
          <a:bodyPr>
            <a:normAutofit fontScale="92500" lnSpcReduction="10000"/>
          </a:bodyPr>
          <a:lstStyle/>
          <a:p>
            <a:pPr algn="ctr">
              <a:buNone/>
            </a:pPr>
            <a:r>
              <a:rPr lang="en-US" sz="3400" b="1" u="sng" dirty="0">
                <a:latin typeface="Segoe Script" pitchFamily="34" charset="0"/>
              </a:rPr>
              <a:t>School Records</a:t>
            </a:r>
          </a:p>
          <a:p>
            <a:r>
              <a:rPr lang="en-US" dirty="0">
                <a:latin typeface="Times New Roman" pitchFamily="18" charset="0"/>
                <a:cs typeface="Times New Roman" pitchFamily="18" charset="0"/>
              </a:rPr>
              <a:t>If a student has expressed a preference to be called by a name other than their birth name, permanent student records containing the student’s birth name should be kept in a separate, confidential file.  </a:t>
            </a:r>
          </a:p>
          <a:p>
            <a:endParaRPr lang="en-US" dirty="0">
              <a:latin typeface="Times New Roman" pitchFamily="18" charset="0"/>
              <a:cs typeface="Times New Roman" pitchFamily="18" charset="0"/>
            </a:endParaRPr>
          </a:p>
          <a:p>
            <a:pPr lvl="1"/>
            <a:r>
              <a:rPr lang="en-US" dirty="0">
                <a:latin typeface="Times New Roman" pitchFamily="18" charset="0"/>
                <a:cs typeface="Times New Roman" pitchFamily="18" charset="0"/>
              </a:rPr>
              <a:t>To ensure consistency among teachers, school administrators, substitute teachers, and other school staff members, every effort should be made to immediately update student education records (for example, attendance records, transcripts, Individualized Education Programs (IEP), etc.) with the student’s chosen name and gender pronouns, consistent with the student’s gender identity and expression, and not circulate records with the student’s birth name, unless directed by the student.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Policy 5756-</a:t>
            </a:r>
            <a:br>
              <a:rPr lang="en-US" dirty="0"/>
            </a:br>
            <a:r>
              <a:rPr lang="en-US" dirty="0"/>
              <a:t>Transgender Students</a:t>
            </a:r>
          </a:p>
        </p:txBody>
      </p:sp>
      <p:sp>
        <p:nvSpPr>
          <p:cNvPr id="3" name="Content Placeholder 2"/>
          <p:cNvSpPr>
            <a:spLocks noGrp="1"/>
          </p:cNvSpPr>
          <p:nvPr>
            <p:ph idx="1"/>
          </p:nvPr>
        </p:nvSpPr>
        <p:spPr>
          <a:xfrm>
            <a:off x="457200" y="1609416"/>
            <a:ext cx="7239000" cy="5248584"/>
          </a:xfrm>
        </p:spPr>
        <p:txBody>
          <a:bodyPr>
            <a:normAutofit fontScale="70000" lnSpcReduction="20000"/>
          </a:bodyPr>
          <a:lstStyle/>
          <a:p>
            <a:pPr algn="ctr">
              <a:buNone/>
            </a:pPr>
            <a:r>
              <a:rPr lang="en-US" sz="3800" u="sng" dirty="0">
                <a:latin typeface="Segoe Script" pitchFamily="34" charset="0"/>
              </a:rPr>
              <a:t>Activities</a:t>
            </a:r>
          </a:p>
          <a:p>
            <a:r>
              <a:rPr lang="en-US" dirty="0">
                <a:latin typeface="Times New Roman" pitchFamily="18" charset="0"/>
                <a:cs typeface="Times New Roman" pitchFamily="18" charset="0"/>
              </a:rPr>
              <a:t>With respect to gender-segregated classes or athletic activities, including intramural and interscholastic athletics, all students must be allowed to participate in a manner consistent with their gender identity.</a:t>
            </a:r>
          </a:p>
          <a:p>
            <a:r>
              <a:rPr lang="en-US" dirty="0">
                <a:latin typeface="Times New Roman" pitchFamily="18" charset="0"/>
                <a:cs typeface="Times New Roman" pitchFamily="18" charset="0"/>
              </a:rPr>
              <a:t>The school district shall:</a:t>
            </a:r>
          </a:p>
          <a:p>
            <a:pPr lvl="1"/>
            <a:r>
              <a:rPr lang="en-US" dirty="0">
                <a:latin typeface="Times New Roman" pitchFamily="18" charset="0"/>
                <a:cs typeface="Times New Roman" pitchFamily="18" charset="0"/>
              </a:rPr>
              <a:t>Provide transgender students with the same opportunities to participate in physical education as other students in accordance with their gender identity;</a:t>
            </a:r>
          </a:p>
          <a:p>
            <a:pPr lvl="1"/>
            <a:r>
              <a:rPr lang="en-US" dirty="0">
                <a:latin typeface="Times New Roman" pitchFamily="18" charset="0"/>
                <a:cs typeface="Times New Roman" pitchFamily="18" charset="0"/>
              </a:rPr>
              <a:t>Permit a transgender student to participate in gender-segregated school activities in accordance with the student’s gender identity;</a:t>
            </a:r>
          </a:p>
          <a:p>
            <a:pPr lvl="1"/>
            <a:r>
              <a:rPr lang="en-US" dirty="0">
                <a:latin typeface="Times New Roman" pitchFamily="18" charset="0"/>
                <a:cs typeface="Times New Roman" pitchFamily="18" charset="0"/>
              </a:rPr>
              <a:t>Permit and support the formation of student clubs or programs regarding issues related to lesbian, gay, bisexual, transgender, and queer/questioning (LGBTQ) youth; and</a:t>
            </a:r>
          </a:p>
          <a:p>
            <a:endParaRPr lang="en-US" dirty="0"/>
          </a:p>
          <a:p>
            <a:pPr algn="ctr">
              <a:buNone/>
            </a:pPr>
            <a:r>
              <a:rPr lang="en-US" sz="3800" u="sng" dirty="0">
                <a:latin typeface="Segoe Script" pitchFamily="34" charset="0"/>
              </a:rPr>
              <a:t>Use of Facilities</a:t>
            </a:r>
          </a:p>
          <a:p>
            <a:r>
              <a:rPr lang="en-US" dirty="0">
                <a:latin typeface="Times New Roman" pitchFamily="18" charset="0"/>
                <a:cs typeface="Times New Roman" pitchFamily="18" charset="0"/>
              </a:rPr>
              <a:t>All students are entitled to have access to restrooms, locker rooms, and changing facilities in accordance with their gender identity to allow for involvement in various school programs and activities.  </a:t>
            </a:r>
          </a:p>
          <a:p>
            <a:r>
              <a:rPr lang="en-US" dirty="0">
                <a:latin typeface="Times New Roman" pitchFamily="18" charset="0"/>
                <a:cs typeface="Times New Roman" pitchFamily="18" charset="0"/>
              </a:rPr>
              <a:t>The school district shall allow a transgender student to use a restroom or locker room based on the student’s gender identity.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Policy 8810-</a:t>
            </a:r>
            <a:br>
              <a:rPr lang="en-US" dirty="0"/>
            </a:br>
            <a:r>
              <a:rPr lang="en-US" dirty="0"/>
              <a:t>Religious Holidays</a:t>
            </a:r>
          </a:p>
        </p:txBody>
      </p:sp>
      <p:sp>
        <p:nvSpPr>
          <p:cNvPr id="3" name="Content Placeholder 2"/>
          <p:cNvSpPr>
            <a:spLocks noGrp="1"/>
          </p:cNvSpPr>
          <p:nvPr>
            <p:ph idx="1"/>
          </p:nvPr>
        </p:nvSpPr>
        <p:spPr>
          <a:xfrm>
            <a:off x="0" y="1609416"/>
            <a:ext cx="8077200" cy="5248584"/>
          </a:xfrm>
        </p:spPr>
        <p:txBody>
          <a:bodyPr>
            <a:normAutofit fontScale="77500" lnSpcReduction="20000"/>
          </a:bodyPr>
          <a:lstStyle/>
          <a:p>
            <a:r>
              <a:rPr lang="en-US" dirty="0">
                <a:latin typeface="Times New Roman" pitchFamily="18" charset="0"/>
                <a:cs typeface="Times New Roman" pitchFamily="18" charset="0"/>
              </a:rPr>
              <a:t>The Board of Education recognizes the acknowledgment of religious holidays in the public school may be a source of community concern.  It is a goal of the district educational program to teach mutual understanding and brotherhood and respect for group differences.  In pursuing this goal, the educational program may recognize that various religious groups celebrate different holidays with different practices.</a:t>
            </a:r>
          </a:p>
          <a:p>
            <a:pPr>
              <a:buNone/>
            </a:pPr>
            <a:r>
              <a:rPr lang="en-US" dirty="0">
                <a:latin typeface="Times New Roman" pitchFamily="18" charset="0"/>
                <a:cs typeface="Times New Roman" pitchFamily="18" charset="0"/>
              </a:rPr>
              <a:t> </a:t>
            </a:r>
          </a:p>
          <a:p>
            <a:r>
              <a:rPr lang="en-US" dirty="0">
                <a:latin typeface="Times New Roman" pitchFamily="18" charset="0"/>
                <a:cs typeface="Times New Roman" pitchFamily="18" charset="0"/>
              </a:rPr>
              <a:t>In the acknowledgment or observance of any religious holiday, the Superintendent shall ensure the school and/or school officials do not mandate, organize, participate in an official capacity, endorse, persuade, compel, prevent or deny participation in constitutionally protected prayer or religion in violation of the governing principles of the First Amendment of the United States Constitution.  Consistent with these principles, the Superintendent shall ensure: </a:t>
            </a:r>
          </a:p>
          <a:p>
            <a:pPr lvl="1"/>
            <a:r>
              <a:rPr lang="en-US" dirty="0">
                <a:latin typeface="Times New Roman" pitchFamily="18" charset="0"/>
                <a:cs typeface="Times New Roman" pitchFamily="18" charset="0"/>
              </a:rPr>
              <a:t> Religious exhibits or displays include only materials that are a necessary or integral part of the </a:t>
            </a:r>
            <a:r>
              <a:rPr lang="en-US" b="1" dirty="0">
                <a:latin typeface="Times New Roman" pitchFamily="18" charset="0"/>
                <a:cs typeface="Times New Roman" pitchFamily="18" charset="0"/>
              </a:rPr>
              <a:t>curriculum</a:t>
            </a:r>
            <a:r>
              <a:rPr lang="en-US" dirty="0">
                <a:latin typeface="Times New Roman" pitchFamily="18" charset="0"/>
                <a:cs typeface="Times New Roman" pitchFamily="18" charset="0"/>
              </a:rPr>
              <a:t>; </a:t>
            </a:r>
          </a:p>
          <a:p>
            <a:pPr lvl="1"/>
            <a:r>
              <a:rPr lang="en-US" dirty="0">
                <a:latin typeface="Times New Roman" pitchFamily="18" charset="0"/>
                <a:cs typeface="Times New Roman" pitchFamily="18" charset="0"/>
              </a:rPr>
              <a:t>Any religious music played is selected primarily for its artistic content; and </a:t>
            </a:r>
          </a:p>
          <a:p>
            <a:pPr lvl="1"/>
            <a:r>
              <a:rPr lang="en-US" dirty="0">
                <a:latin typeface="Times New Roman" pitchFamily="18" charset="0"/>
                <a:cs typeface="Times New Roman" pitchFamily="18" charset="0"/>
              </a:rPr>
              <a:t>Any acknowledgment of a religious holiday neither advances nor inhibits any particular religious sect or religion consistent with the governing principles of the First Amendment of the United States Constitution.</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533400"/>
            <a:ext cx="6172200" cy="2868168"/>
          </a:xfrm>
        </p:spPr>
        <p:txBody>
          <a:bodyPr/>
          <a:lstStyle/>
          <a:p>
            <a:pPr algn="ctr"/>
            <a:r>
              <a:rPr lang="en-US" dirty="0"/>
              <a:t>Affirmative Action</a:t>
            </a:r>
            <a:br>
              <a:rPr lang="en-US" dirty="0"/>
            </a:br>
            <a:r>
              <a:rPr lang="en-US" dirty="0"/>
              <a:t>Grievance Procedure</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20040"/>
            <a:ext cx="8001000" cy="1143000"/>
          </a:xfrm>
        </p:spPr>
        <p:txBody>
          <a:bodyPr>
            <a:normAutofit fontScale="90000"/>
          </a:bodyPr>
          <a:lstStyle/>
          <a:p>
            <a:r>
              <a:rPr lang="en-US" dirty="0"/>
              <a:t>This policy is in Compliance with…</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Executive Order No. 61,</a:t>
            </a:r>
          </a:p>
          <a:p>
            <a:r>
              <a:rPr lang="en-US" dirty="0">
                <a:latin typeface="Times New Roman" pitchFamily="18" charset="0"/>
                <a:cs typeface="Times New Roman" pitchFamily="18" charset="0"/>
              </a:rPr>
              <a:t>Division of Equal Employment Opportunity/Affirmative Action Administrative Order #3:03</a:t>
            </a:r>
          </a:p>
          <a:p>
            <a:r>
              <a:rPr lang="en-US" dirty="0">
                <a:latin typeface="Times New Roman" pitchFamily="18" charset="0"/>
                <a:cs typeface="Times New Roman" pitchFamily="18" charset="0"/>
              </a:rPr>
              <a:t>New Jersey Administrative Code 4A:7-3.3 and 3.4 </a:t>
            </a:r>
          </a:p>
          <a:p>
            <a:r>
              <a:rPr lang="en-US" u="sng" dirty="0">
                <a:latin typeface="Times New Roman" pitchFamily="18" charset="0"/>
                <a:cs typeface="Times New Roman" pitchFamily="18" charset="0"/>
              </a:rPr>
              <a:t>Title VII of the Civil Rights Act </a:t>
            </a:r>
            <a:r>
              <a:rPr lang="en-US" i="1" u="sng" dirty="0">
                <a:latin typeface="Times New Roman" pitchFamily="18" charset="0"/>
                <a:cs typeface="Times New Roman" pitchFamily="18" charset="0"/>
              </a:rPr>
              <a:t>of 1964</a:t>
            </a:r>
            <a:endParaRPr lang="en-US" u="sng"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153400" cy="6477000"/>
          </a:xfrm>
        </p:spPr>
        <p:txBody>
          <a:bodyPr>
            <a:noAutofit/>
          </a:bodyPr>
          <a:lstStyle/>
          <a:p>
            <a:r>
              <a:rPr lang="en-US" sz="1800" b="1" i="1" dirty="0"/>
              <a:t>Level 1: Affirmative Action Coordinator and/or Officer</a:t>
            </a:r>
          </a:p>
          <a:p>
            <a:pPr lvl="1"/>
            <a:r>
              <a:rPr lang="en-US" sz="1600" b="1" i="1" dirty="0"/>
              <a:t>1. </a:t>
            </a:r>
            <a:r>
              <a:rPr lang="en-US" sz="1600" dirty="0"/>
              <a:t>The grievant shall submit in writing the grievance and identify the affirmative action area(s) being violated. (Discrimination Processing Form). </a:t>
            </a:r>
            <a:r>
              <a:rPr lang="en-US" sz="1600" i="1" dirty="0"/>
              <a:t>Please note: </a:t>
            </a:r>
            <a:r>
              <a:rPr lang="en-US" sz="1600" i="1"/>
              <a:t>Question 9 </a:t>
            </a:r>
            <a:r>
              <a:rPr lang="en-US" sz="1600" i="1" dirty="0"/>
              <a:t>must be answered and explained.  Failure to clearly select and explain can result in termination of the complaint.</a:t>
            </a:r>
          </a:p>
          <a:p>
            <a:pPr lvl="1"/>
            <a:r>
              <a:rPr lang="en-US" sz="1600" b="1" i="1" dirty="0"/>
              <a:t>2.</a:t>
            </a:r>
            <a:r>
              <a:rPr lang="en-US" sz="1600" dirty="0"/>
              <a:t> The District Affirmative Action Coordinator and/or Officer has ten working ten days in which to investigate and respond to the grievant.  (Affirmative  Action Coordinator and/or Officer is to use the space provided on Grievance Report Response- Form B) </a:t>
            </a:r>
          </a:p>
          <a:p>
            <a:pPr lvl="1"/>
            <a:r>
              <a:rPr lang="en-US" sz="1600" b="1" i="1" dirty="0"/>
              <a:t>3. </a:t>
            </a:r>
            <a:r>
              <a:rPr lang="en-US" sz="1600" dirty="0"/>
              <a:t>If not satisfied, the grievant may appeal within three school days and  he/she can resubmit the alleged violation to the Superintendent of Schools.</a:t>
            </a:r>
            <a:r>
              <a:rPr lang="en-US" sz="1600" b="1" i="1" dirty="0"/>
              <a:t> </a:t>
            </a:r>
            <a:r>
              <a:rPr lang="en-US" sz="1600" dirty="0"/>
              <a:t>(Grievant is to use the space provided on Grievance Appeal Response-Form C)</a:t>
            </a:r>
          </a:p>
          <a:p>
            <a:r>
              <a:rPr lang="en-US" sz="1800" b="1" i="1" dirty="0"/>
              <a:t>Level 2: Superintendent of Schools</a:t>
            </a:r>
          </a:p>
          <a:p>
            <a:pPr lvl="1"/>
            <a:r>
              <a:rPr lang="en-US" sz="1600" b="1" i="1" dirty="0"/>
              <a:t>1. </a:t>
            </a:r>
            <a:r>
              <a:rPr lang="en-US" sz="1600" dirty="0"/>
              <a:t>The grievant shall resubmit in writing the original grievance and  identify the affirmative action area(s) being violated, as well as the Affirmative Action Coordinator/ Officers’ response received at Level 1.</a:t>
            </a:r>
          </a:p>
          <a:p>
            <a:pPr lvl="1"/>
            <a:r>
              <a:rPr lang="en-US" sz="1600" b="1" i="1" dirty="0"/>
              <a:t>2.</a:t>
            </a:r>
            <a:r>
              <a:rPr lang="en-US" sz="1600" dirty="0"/>
              <a:t> The Superintendent of Schools has ten working days in which to investigate and respond to the grievant.  (Superintendent of Schools is to use the space provided on Grievance Report Response- Form D) </a:t>
            </a:r>
          </a:p>
          <a:p>
            <a:pPr lvl="1"/>
            <a:r>
              <a:rPr lang="en-US" sz="1600" b="1" i="1" dirty="0"/>
              <a:t>3. </a:t>
            </a:r>
            <a:r>
              <a:rPr lang="en-US" sz="1600" dirty="0"/>
              <a:t>If not satisfied, the grievant may appeal within three school days and he/she can resubmit the alleged violation, as well as responses and	appeals,  to the Board of Education(Grievant is to use the space provided on Grievance Appeal Response- Form 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26064"/>
            <a:ext cx="7696200" cy="6150936"/>
          </a:xfrm>
        </p:spPr>
        <p:txBody>
          <a:bodyPr>
            <a:normAutofit fontScale="77500" lnSpcReduction="20000"/>
          </a:bodyPr>
          <a:lstStyle/>
          <a:p>
            <a:r>
              <a:rPr lang="en-US" b="1" i="1" dirty="0"/>
              <a:t>Level 3:Board of Education</a:t>
            </a:r>
          </a:p>
          <a:p>
            <a:pPr lvl="1"/>
            <a:r>
              <a:rPr lang="en-US" b="1" i="1" dirty="0"/>
              <a:t>A. </a:t>
            </a:r>
            <a:r>
              <a:rPr lang="en-US" dirty="0"/>
              <a:t>The grievant shall submit in writing the grievance and identify the affirmative action area(s) being violated, as well as the Superintendents’ response received at Level 2.</a:t>
            </a:r>
          </a:p>
          <a:p>
            <a:pPr lvl="1"/>
            <a:r>
              <a:rPr lang="en-US" b="1" i="1" dirty="0"/>
              <a:t>B.</a:t>
            </a:r>
            <a:r>
              <a:rPr lang="en-US" dirty="0"/>
              <a:t> The Board of Education has ten working days in which to investigate 	and respond to the grievant. (Board of Education president is to use the space provided on Grievance Report Response- Form F)</a:t>
            </a:r>
          </a:p>
          <a:p>
            <a:pPr lvl="1"/>
            <a:r>
              <a:rPr lang="en-US" dirty="0"/>
              <a:t>C. If the grievant is not satisfied with the Board’s decision, the grievant can have it referred to the County Superintendent of Schools. (Grievant is to use the space provided on Grievance Appeal Response- Form G)</a:t>
            </a:r>
          </a:p>
          <a:p>
            <a:pPr>
              <a:buNone/>
            </a:pPr>
            <a:r>
              <a:rPr lang="en-US" dirty="0"/>
              <a:t> </a:t>
            </a:r>
          </a:p>
          <a:p>
            <a:r>
              <a:rPr lang="en-US" b="1" i="1" dirty="0"/>
              <a:t>Level 4: County Superintendent of Schools</a:t>
            </a:r>
            <a:endParaRPr lang="en-US" dirty="0"/>
          </a:p>
          <a:p>
            <a:pPr>
              <a:buNone/>
            </a:pPr>
            <a:r>
              <a:rPr lang="en-US" dirty="0"/>
              <a:t>	Bergen County Office of Education</a:t>
            </a:r>
            <a:br>
              <a:rPr lang="en-US" dirty="0"/>
            </a:br>
            <a:r>
              <a:rPr lang="en-US" dirty="0"/>
              <a:t>One Bergen County Plaza</a:t>
            </a:r>
            <a:br>
              <a:rPr lang="en-US" dirty="0"/>
            </a:br>
            <a:r>
              <a:rPr lang="en-US" dirty="0"/>
              <a:t>3rd Floor, Room 350</a:t>
            </a:r>
            <a:br>
              <a:rPr lang="en-US" dirty="0"/>
            </a:br>
            <a:r>
              <a:rPr lang="en-US" dirty="0"/>
              <a:t>Hackensack, NJ 07601</a:t>
            </a:r>
            <a:br>
              <a:rPr lang="en-US" dirty="0"/>
            </a:br>
            <a:br>
              <a:rPr lang="en-US" dirty="0"/>
            </a:br>
            <a:r>
              <a:rPr lang="en-US" dirty="0"/>
              <a:t>Mr. Joseph </a:t>
            </a:r>
            <a:r>
              <a:rPr lang="en-US" dirty="0" err="1"/>
              <a:t>Zarra</a:t>
            </a:r>
            <a:r>
              <a:rPr lang="en-US" dirty="0"/>
              <a:t>, Interim Executive County Superintendent</a:t>
            </a:r>
            <a:br>
              <a:rPr lang="en-US" dirty="0"/>
            </a:br>
            <a:r>
              <a:rPr lang="en-US" dirty="0"/>
              <a:t>phone: (201) 336-6875</a:t>
            </a:r>
            <a:br>
              <a:rPr lang="en-US" dirty="0"/>
            </a:br>
            <a:r>
              <a:rPr lang="en-US" dirty="0"/>
              <a:t>fax: (201) 336-6880</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864"/>
            <a:ext cx="7696200" cy="6455736"/>
          </a:xfrm>
        </p:spPr>
        <p:txBody>
          <a:bodyPr>
            <a:normAutofit fontScale="70000" lnSpcReduction="20000"/>
          </a:bodyPr>
          <a:lstStyle/>
          <a:p>
            <a:r>
              <a:rPr lang="en-US" b="1" i="1" dirty="0"/>
              <a:t>The grievant maintains the right to by-pass the grievance procedure and submit the complaint directly to any or all the following agencies.</a:t>
            </a:r>
            <a:endParaRPr lang="en-US" dirty="0"/>
          </a:p>
          <a:p>
            <a:pPr lvl="0"/>
            <a:r>
              <a:rPr lang="en-US" dirty="0"/>
              <a:t>The Commissioner of Education Bureau of Controversies and Disputes</a:t>
            </a:r>
            <a:br>
              <a:rPr lang="en-US" dirty="0"/>
            </a:br>
            <a:r>
              <a:rPr lang="en-US" dirty="0"/>
              <a:t>New Jersey Department of </a:t>
            </a:r>
            <a:r>
              <a:rPr lang="en-US"/>
              <a:t>Education PO </a:t>
            </a:r>
            <a:r>
              <a:rPr lang="en-US" dirty="0"/>
              <a:t>Box 500</a:t>
            </a:r>
          </a:p>
          <a:p>
            <a:pPr>
              <a:buNone/>
            </a:pPr>
            <a:r>
              <a:rPr lang="en-US" dirty="0"/>
              <a:t>	Trenton, New Jersey 08625</a:t>
            </a:r>
          </a:p>
          <a:p>
            <a:pPr>
              <a:buNone/>
            </a:pPr>
            <a:r>
              <a:rPr lang="en-US" dirty="0"/>
              <a:t>	Phone: (609) 292- 5705</a:t>
            </a:r>
          </a:p>
          <a:p>
            <a:pPr>
              <a:buNone/>
            </a:pPr>
            <a:r>
              <a:rPr lang="en-US" dirty="0"/>
              <a:t> </a:t>
            </a:r>
          </a:p>
          <a:p>
            <a:pPr lvl="0"/>
            <a:r>
              <a:rPr lang="en-US" dirty="0"/>
              <a:t>Equal Employment Opportunity Commission Newark District Office</a:t>
            </a:r>
          </a:p>
          <a:p>
            <a:pPr>
              <a:buNone/>
            </a:pPr>
            <a:r>
              <a:rPr lang="en-US" dirty="0"/>
              <a:t>	1 Newark Center, 21</a:t>
            </a:r>
            <a:r>
              <a:rPr lang="en-US" baseline="30000" dirty="0"/>
              <a:t>st</a:t>
            </a:r>
            <a:r>
              <a:rPr lang="en-US" dirty="0"/>
              <a:t> Floor</a:t>
            </a:r>
          </a:p>
          <a:p>
            <a:pPr>
              <a:buNone/>
            </a:pPr>
            <a:r>
              <a:rPr lang="en-US" dirty="0"/>
              <a:t>	Newark, New Jersey 07102</a:t>
            </a:r>
          </a:p>
          <a:p>
            <a:pPr>
              <a:buNone/>
            </a:pPr>
            <a:r>
              <a:rPr lang="en-US" dirty="0"/>
              <a:t>	Phone: (800) 669-4000 or (973) 645 6383</a:t>
            </a:r>
          </a:p>
          <a:p>
            <a:pPr>
              <a:buNone/>
            </a:pPr>
            <a:r>
              <a:rPr lang="en-US" dirty="0"/>
              <a:t> </a:t>
            </a:r>
          </a:p>
          <a:p>
            <a:pPr lvl="0"/>
            <a:r>
              <a:rPr lang="en-US" dirty="0"/>
              <a:t>U.S. Office for Civil Rights/ U.S. Department of Education</a:t>
            </a:r>
          </a:p>
          <a:p>
            <a:pPr>
              <a:buNone/>
            </a:pPr>
            <a:r>
              <a:rPr lang="en-US" dirty="0"/>
              <a:t>	32 Old Slip, 26</a:t>
            </a:r>
            <a:r>
              <a:rPr lang="en-US" baseline="30000" dirty="0"/>
              <a:t>th</a:t>
            </a:r>
            <a:r>
              <a:rPr lang="en-US" dirty="0"/>
              <a:t> Floor</a:t>
            </a:r>
          </a:p>
          <a:p>
            <a:pPr>
              <a:buNone/>
            </a:pPr>
            <a:r>
              <a:rPr lang="en-US" dirty="0"/>
              <a:t>	New York, NY 10005-2500</a:t>
            </a:r>
          </a:p>
          <a:p>
            <a:pPr>
              <a:buNone/>
            </a:pPr>
            <a:r>
              <a:rPr lang="en-US" dirty="0"/>
              <a:t>	Phone: (646) 428- 3900 or TDD (877) 521-2172</a:t>
            </a:r>
          </a:p>
          <a:p>
            <a:pPr>
              <a:buNone/>
            </a:pPr>
            <a:r>
              <a:rPr lang="en-US" dirty="0"/>
              <a:t> </a:t>
            </a:r>
          </a:p>
          <a:p>
            <a:pPr lvl="0"/>
            <a:r>
              <a:rPr lang="en-US" dirty="0"/>
              <a:t>New Jersey Division on Civil Rights</a:t>
            </a:r>
          </a:p>
          <a:p>
            <a:pPr>
              <a:buNone/>
            </a:pPr>
            <a:r>
              <a:rPr lang="en-US" dirty="0"/>
              <a:t>	140 East Front Street, 6</a:t>
            </a:r>
            <a:r>
              <a:rPr lang="en-US" baseline="30000" dirty="0"/>
              <a:t>th</a:t>
            </a:r>
            <a:r>
              <a:rPr lang="en-US" dirty="0"/>
              <a:t> Floor PO Box 090</a:t>
            </a:r>
          </a:p>
          <a:p>
            <a:pPr>
              <a:buNone/>
            </a:pPr>
            <a:r>
              <a:rPr lang="en-US" dirty="0"/>
              <a:t>	Trenton, NJ 08625-0090</a:t>
            </a:r>
          </a:p>
          <a:p>
            <a:pPr>
              <a:buNone/>
            </a:pPr>
            <a:r>
              <a:rPr lang="en-US" dirty="0"/>
              <a:t>	Phone: (609) 292- 4605 or TDD (609) 292- 1785</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Affirmative Action Officer</a:t>
            </a:r>
          </a:p>
        </p:txBody>
      </p:sp>
      <p:sp>
        <p:nvSpPr>
          <p:cNvPr id="3" name="Content Placeholder 2"/>
          <p:cNvSpPr>
            <a:spLocks noGrp="1"/>
          </p:cNvSpPr>
          <p:nvPr>
            <p:ph idx="1"/>
          </p:nvPr>
        </p:nvSpPr>
        <p:spPr>
          <a:xfrm>
            <a:off x="457200" y="1609416"/>
            <a:ext cx="7239000" cy="2124384"/>
          </a:xfrm>
        </p:spPr>
        <p:txBody>
          <a:bodyPr/>
          <a:lstStyle/>
          <a:p>
            <a:pPr algn="ctr">
              <a:buNone/>
            </a:pPr>
            <a:r>
              <a:rPr lang="en-US" dirty="0">
                <a:latin typeface="Times New Roman" pitchFamily="18" charset="0"/>
                <a:cs typeface="Times New Roman" pitchFamily="18" charset="0"/>
              </a:rPr>
              <a:t>Ms. Anna Sciacca- Superintendent of Schools</a:t>
            </a:r>
          </a:p>
          <a:p>
            <a:pPr algn="ctr">
              <a:buNone/>
            </a:pPr>
            <a:r>
              <a:rPr lang="en-US" dirty="0">
                <a:latin typeface="Times New Roman" pitchFamily="18" charset="0"/>
                <a:cs typeface="Times New Roman" pitchFamily="18" charset="0"/>
              </a:rPr>
              <a:t>34 </a:t>
            </a:r>
            <a:r>
              <a:rPr lang="en-US" dirty="0" err="1">
                <a:latin typeface="Times New Roman" pitchFamily="18" charset="0"/>
                <a:cs typeface="Times New Roman" pitchFamily="18" charset="0"/>
              </a:rPr>
              <a:t>Outwater</a:t>
            </a:r>
            <a:r>
              <a:rPr lang="en-US" dirty="0">
                <a:latin typeface="Times New Roman" pitchFamily="18" charset="0"/>
                <a:cs typeface="Times New Roman" pitchFamily="18" charset="0"/>
              </a:rPr>
              <a:t> Lane</a:t>
            </a:r>
          </a:p>
          <a:p>
            <a:pPr algn="ctr">
              <a:buNone/>
            </a:pPr>
            <a:r>
              <a:rPr lang="en-US" dirty="0">
                <a:latin typeface="Times New Roman" pitchFamily="18" charset="0"/>
                <a:cs typeface="Times New Roman" pitchFamily="18" charset="0"/>
              </a:rPr>
              <a:t>Garfield, New Jersey 07026</a:t>
            </a:r>
          </a:p>
          <a:p>
            <a:pPr algn="ctr">
              <a:buNone/>
            </a:pPr>
            <a:r>
              <a:rPr lang="en-US" dirty="0">
                <a:latin typeface="Times New Roman" pitchFamily="18" charset="0"/>
                <a:cs typeface="Times New Roman" pitchFamily="18" charset="0"/>
              </a:rPr>
              <a:t>(973) 340-5000 ext. 2334</a:t>
            </a:r>
          </a:p>
          <a:p>
            <a:pPr>
              <a:buNone/>
            </a:pPr>
            <a:endParaRPr lang="en-US" dirty="0"/>
          </a:p>
          <a:p>
            <a:pPr>
              <a:buNone/>
            </a:pPr>
            <a:endParaRPr lang="en-US" dirty="0"/>
          </a:p>
          <a:p>
            <a:pPr>
              <a:buNone/>
            </a:pPr>
            <a:endParaRPr lang="en-US" dirty="0"/>
          </a:p>
          <a:p>
            <a:pPr>
              <a:buNone/>
            </a:pPr>
            <a:endParaRPr lang="en-US" dirty="0"/>
          </a:p>
        </p:txBody>
      </p:sp>
      <p:sp>
        <p:nvSpPr>
          <p:cNvPr id="4" name="Content Placeholder 2"/>
          <p:cNvSpPr txBox="1">
            <a:spLocks/>
          </p:cNvSpPr>
          <p:nvPr/>
        </p:nvSpPr>
        <p:spPr>
          <a:xfrm>
            <a:off x="609600" y="4495800"/>
            <a:ext cx="7239000" cy="2124384"/>
          </a:xfrm>
          <a:prstGeom prst="rect">
            <a:avLst/>
          </a:prstGeom>
        </p:spPr>
        <p:txBody>
          <a:bodyPr vert="horz">
            <a:normAutofit/>
          </a:bodyPr>
          <a:lstStyle/>
          <a:p>
            <a:pPr marL="274320" marR="0" lvl="0" indent="-274320" algn="ctr" defTabSz="914400" rtl="0" eaLnBrk="1" fontAlgn="auto" latinLnBrk="0" hangingPunct="1">
              <a:lnSpc>
                <a:spcPct val="100000"/>
              </a:lnSpc>
              <a:spcBef>
                <a:spcPts val="600"/>
              </a:spcBef>
              <a:spcAft>
                <a:spcPts val="0"/>
              </a:spcAft>
              <a:buClr>
                <a:schemeClr val="tx2"/>
              </a:buClr>
              <a:buSzPct val="73000"/>
              <a:buFont typeface="Wingdings 2"/>
              <a:buNone/>
              <a:tabLst/>
              <a:defRPr/>
            </a:pPr>
            <a:r>
              <a:rPr kumimoji="0" lang="en-US" sz="2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Mr. Giovanni </a:t>
            </a:r>
            <a:r>
              <a:rPr kumimoji="0" lang="en-US" sz="2600" b="0" i="0" u="none" strike="noStrike" kern="1200" cap="none" spc="0" normalizeH="0" baseline="0" noProof="0" dirty="0" err="1">
                <a:ln>
                  <a:noFill/>
                </a:ln>
                <a:solidFill>
                  <a:schemeClr val="tx1"/>
                </a:solidFill>
                <a:effectLst/>
                <a:uLnTx/>
                <a:uFillTx/>
                <a:latin typeface="Times New Roman" pitchFamily="18" charset="0"/>
                <a:cs typeface="Times New Roman" pitchFamily="18" charset="0"/>
              </a:rPr>
              <a:t>Luciano</a:t>
            </a:r>
            <a:r>
              <a:rPr kumimoji="0" lang="en-US" sz="2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 Garfield High School</a:t>
            </a:r>
          </a:p>
          <a:p>
            <a:pPr marL="274320" marR="0" lvl="0" indent="-274320" algn="ctr" defTabSz="914400" rtl="0" eaLnBrk="1" fontAlgn="auto" latinLnBrk="0" hangingPunct="1">
              <a:lnSpc>
                <a:spcPct val="100000"/>
              </a:lnSpc>
              <a:spcBef>
                <a:spcPts val="600"/>
              </a:spcBef>
              <a:spcAft>
                <a:spcPts val="0"/>
              </a:spcAft>
              <a:buClr>
                <a:schemeClr val="tx2"/>
              </a:buClr>
              <a:buSzPct val="73000"/>
              <a:buFont typeface="Wingdings 2"/>
              <a:buNone/>
              <a:tabLst/>
              <a:defRPr/>
            </a:pPr>
            <a:r>
              <a:rPr lang="en-US" sz="2600" dirty="0">
                <a:latin typeface="Times New Roman" pitchFamily="18" charset="0"/>
                <a:cs typeface="Times New Roman" pitchFamily="18" charset="0"/>
              </a:rPr>
              <a:t>500 Palisades Avenue</a:t>
            </a:r>
            <a:endParaRPr kumimoji="0" lang="en-US" sz="2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a:p>
            <a:pPr marL="274320" marR="0" lvl="0" indent="-274320" algn="ctr" defTabSz="914400" rtl="0" eaLnBrk="1" fontAlgn="auto" latinLnBrk="0" hangingPunct="1">
              <a:lnSpc>
                <a:spcPct val="100000"/>
              </a:lnSpc>
              <a:spcBef>
                <a:spcPts val="600"/>
              </a:spcBef>
              <a:spcAft>
                <a:spcPts val="0"/>
              </a:spcAft>
              <a:buClr>
                <a:schemeClr val="tx2"/>
              </a:buClr>
              <a:buSzPct val="73000"/>
              <a:buFont typeface="Wingdings 2"/>
              <a:buNone/>
              <a:tabLst/>
              <a:defRPr/>
            </a:pPr>
            <a:r>
              <a:rPr kumimoji="0" lang="en-US" sz="2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Garfield, New Jersey 07026</a:t>
            </a:r>
          </a:p>
          <a:p>
            <a:pPr marL="274320" marR="0" lvl="0" indent="-274320" algn="ctr" defTabSz="914400" rtl="0" eaLnBrk="1" fontAlgn="auto" latinLnBrk="0" hangingPunct="1">
              <a:lnSpc>
                <a:spcPct val="100000"/>
              </a:lnSpc>
              <a:spcBef>
                <a:spcPts val="600"/>
              </a:spcBef>
              <a:spcAft>
                <a:spcPts val="0"/>
              </a:spcAft>
              <a:buClr>
                <a:schemeClr val="tx2"/>
              </a:buClr>
              <a:buSzPct val="73000"/>
              <a:buFont typeface="Wingdings 2"/>
              <a:buNone/>
              <a:tabLst/>
              <a:defRPr/>
            </a:pPr>
            <a:r>
              <a:rPr kumimoji="0" lang="en-US" sz="2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(973) 340-5000 ext.</a:t>
            </a:r>
            <a:r>
              <a:rPr kumimoji="0" lang="en-US" sz="2600" b="0" i="0" u="none" strike="noStrike" kern="1200" cap="none" spc="0" normalizeH="0" noProof="0" dirty="0">
                <a:ln>
                  <a:noFill/>
                </a:ln>
                <a:solidFill>
                  <a:schemeClr val="tx1"/>
                </a:solidFill>
                <a:effectLst/>
                <a:uLnTx/>
                <a:uFillTx/>
                <a:latin typeface="Times New Roman" pitchFamily="18" charset="0"/>
                <a:cs typeface="Times New Roman" pitchFamily="18" charset="0"/>
              </a:rPr>
              <a:t> </a:t>
            </a:r>
            <a:r>
              <a:rPr kumimoji="0" lang="en-US" sz="2600" b="0" i="0" u="none" strike="noStrike" kern="1200" cap="none" spc="0" normalizeH="0" baseline="0" noProof="0" dirty="0">
                <a:ln>
                  <a:noFill/>
                </a:ln>
                <a:solidFill>
                  <a:schemeClr val="tx1"/>
                </a:solidFill>
                <a:effectLst/>
                <a:uLnTx/>
                <a:uFillTx/>
                <a:latin typeface="Times New Roman" pitchFamily="18" charset="0"/>
                <a:cs typeface="Times New Roman" pitchFamily="18" charset="0"/>
              </a:rPr>
              <a:t>2554</a:t>
            </a: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None/>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None/>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None/>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None/>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itle 1"/>
          <p:cNvSpPr txBox="1">
            <a:spLocks/>
          </p:cNvSpPr>
          <p:nvPr/>
        </p:nvSpPr>
        <p:spPr>
          <a:xfrm>
            <a:off x="0" y="3352800"/>
            <a:ext cx="8153400" cy="1143000"/>
          </a:xfrm>
          <a:prstGeom prst="rect">
            <a:avLst/>
          </a:prstGeom>
        </p:spPr>
        <p:txBody>
          <a:bodyPr vert="horz" lIns="45720" tIns="0" rIns="45720" bIns="0"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Affirmative Action Coordinator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838200"/>
          </a:xfrm>
        </p:spPr>
        <p:txBody>
          <a:bodyPr/>
          <a:lstStyle/>
          <a:p>
            <a:r>
              <a:rPr lang="en-US" dirty="0"/>
              <a:t>Prejudice/ Discrimination</a:t>
            </a:r>
          </a:p>
        </p:txBody>
      </p:sp>
      <p:sp>
        <p:nvSpPr>
          <p:cNvPr id="3" name="Content Placeholder 2"/>
          <p:cNvSpPr>
            <a:spLocks noGrp="1"/>
          </p:cNvSpPr>
          <p:nvPr>
            <p:ph idx="1"/>
          </p:nvPr>
        </p:nvSpPr>
        <p:spPr>
          <a:xfrm>
            <a:off x="457200" y="919008"/>
            <a:ext cx="7239000" cy="5710392"/>
          </a:xfrm>
        </p:spPr>
        <p:txBody>
          <a:bodyPr>
            <a:normAutofit/>
          </a:bodyPr>
          <a:lstStyle/>
          <a:p>
            <a:r>
              <a:rPr lang="en-US" dirty="0">
                <a:latin typeface="Segoe Script" pitchFamily="34" charset="0"/>
              </a:rPr>
              <a:t>Prejudice</a:t>
            </a:r>
            <a:r>
              <a:rPr lang="en-US" dirty="0"/>
              <a:t>:</a:t>
            </a:r>
          </a:p>
          <a:p>
            <a:pPr lvl="1"/>
            <a:r>
              <a:rPr lang="en-US" u="sng" dirty="0">
                <a:latin typeface="Times New Roman" pitchFamily="18" charset="0"/>
                <a:cs typeface="Times New Roman" pitchFamily="18" charset="0"/>
              </a:rPr>
              <a:t>An attitude </a:t>
            </a:r>
            <a:r>
              <a:rPr lang="en-US" dirty="0">
                <a:latin typeface="Times New Roman" pitchFamily="18" charset="0"/>
                <a:cs typeface="Times New Roman" pitchFamily="18" charset="0"/>
              </a:rPr>
              <a:t>which predisposes an individual to make either negative or positive judgments about persons, objects, concepts or groups prior to objective evaluation.</a:t>
            </a:r>
          </a:p>
          <a:p>
            <a:r>
              <a:rPr lang="en-US" dirty="0">
                <a:latin typeface="Segoe Script" pitchFamily="34" charset="0"/>
              </a:rPr>
              <a:t>Discrimination</a:t>
            </a:r>
            <a:r>
              <a:rPr lang="en-US" dirty="0"/>
              <a:t>:</a:t>
            </a:r>
          </a:p>
          <a:p>
            <a:pPr lvl="1"/>
            <a:r>
              <a:rPr lang="en-US" u="sng" dirty="0">
                <a:latin typeface="Times New Roman" pitchFamily="18" charset="0"/>
                <a:cs typeface="Times New Roman" pitchFamily="18" charset="0"/>
              </a:rPr>
              <a:t>The differential treatment </a:t>
            </a:r>
            <a:r>
              <a:rPr lang="en-US" dirty="0">
                <a:latin typeface="Times New Roman" pitchFamily="18" charset="0"/>
                <a:cs typeface="Times New Roman" pitchFamily="18" charset="0"/>
              </a:rPr>
              <a:t>of individuals considered to belong to a particular group, the denial of opportunity, privilege, role or reward based on sex, race, or any other basis regardless of whether that denial is prohibited by law. </a:t>
            </a:r>
          </a:p>
          <a:p>
            <a:r>
              <a:rPr lang="en-US" dirty="0">
                <a:latin typeface="Times New Roman" pitchFamily="18" charset="0"/>
                <a:cs typeface="Times New Roman" pitchFamily="18" charset="0"/>
              </a:rPr>
              <a:t>Prejudice and discrimination are related because: </a:t>
            </a:r>
          </a:p>
          <a:p>
            <a:pPr lvl="1"/>
            <a:r>
              <a:rPr lang="en-US" dirty="0">
                <a:latin typeface="Times New Roman" pitchFamily="18" charset="0"/>
                <a:cs typeface="Times New Roman" pitchFamily="18" charset="0"/>
              </a:rPr>
              <a:t>Prejudice is an </a:t>
            </a:r>
            <a:r>
              <a:rPr lang="en-US" i="1" dirty="0">
                <a:latin typeface="Times New Roman" pitchFamily="18" charset="0"/>
                <a:cs typeface="Times New Roman" pitchFamily="18" charset="0"/>
              </a:rPr>
              <a:t>attitude</a:t>
            </a:r>
            <a:r>
              <a:rPr lang="en-US" dirty="0">
                <a:latin typeface="Times New Roman" pitchFamily="18" charset="0"/>
                <a:cs typeface="Times New Roman" pitchFamily="18" charset="0"/>
              </a:rPr>
              <a:t> and discrimination is its </a:t>
            </a:r>
            <a:r>
              <a:rPr lang="en-US" i="1" dirty="0">
                <a:latin typeface="Times New Roman" pitchFamily="18" charset="0"/>
                <a:cs typeface="Times New Roman" pitchFamily="18" charset="0"/>
              </a:rPr>
              <a:t>behavioral component. </a:t>
            </a:r>
          </a:p>
          <a:p>
            <a:pPr lvl="1"/>
            <a:endParaRPr lang="en-US" dirty="0">
              <a:latin typeface="Times New Roman" pitchFamily="18" charset="0"/>
              <a:cs typeface="Times New Roman" pitchFamily="18" charset="0"/>
            </a:endParaRPr>
          </a:p>
          <a:p>
            <a:pPr lvl="1">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624732" cy="2868168"/>
          </a:xfrm>
        </p:spPr>
        <p:txBody>
          <a:bodyPr/>
          <a:lstStyle/>
          <a:p>
            <a:pPr algn="ctr"/>
            <a:r>
              <a:rPr lang="en-US" dirty="0"/>
              <a:t>Affirmative Action </a:t>
            </a:r>
            <a:br>
              <a:rPr lang="en-US" dirty="0"/>
            </a:br>
            <a:r>
              <a:rPr lang="en-US" dirty="0"/>
              <a:t>Policies</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Garfield Public schools</a:t>
            </a:r>
            <a:br>
              <a:rPr lang="en-US" dirty="0"/>
            </a:br>
            <a:r>
              <a:rPr lang="en-US" dirty="0"/>
              <a:t>Affirmative Action Policies</a:t>
            </a:r>
          </a:p>
        </p:txBody>
      </p:sp>
      <p:sp>
        <p:nvSpPr>
          <p:cNvPr id="3" name="Content Placeholder 2"/>
          <p:cNvSpPr>
            <a:spLocks noGrp="1"/>
          </p:cNvSpPr>
          <p:nvPr>
            <p:ph idx="1"/>
          </p:nvPr>
        </p:nvSpPr>
        <p:spPr>
          <a:xfrm>
            <a:off x="457200" y="1609416"/>
            <a:ext cx="7696200" cy="5248584"/>
          </a:xfrm>
        </p:spPr>
        <p:txBody>
          <a:bodyPr>
            <a:normAutofit fontScale="92500" lnSpcReduction="10000"/>
          </a:bodyPr>
          <a:lstStyle/>
          <a:p>
            <a:r>
              <a:rPr lang="en-US" dirty="0">
                <a:latin typeface="Times New Roman" pitchFamily="18" charset="0"/>
                <a:cs typeface="Times New Roman" pitchFamily="18" charset="0"/>
              </a:rPr>
              <a:t>Garfield Public Schools are committed to ensuring equality and fairness to all. The following are district policies pertaining to Affirmative Action in relation to faculty/ staff and students:</a:t>
            </a:r>
          </a:p>
          <a:p>
            <a:pPr lvl="1" algn="ctr"/>
            <a:r>
              <a:rPr lang="en-US" dirty="0">
                <a:latin typeface="Times New Roman" pitchFamily="18" charset="0"/>
                <a:cs typeface="Times New Roman" pitchFamily="18" charset="0"/>
              </a:rPr>
              <a:t>Policy 1140- Affirmative Action Program</a:t>
            </a:r>
          </a:p>
          <a:p>
            <a:pPr lvl="1" algn="ctr"/>
            <a:r>
              <a:rPr lang="en-US" dirty="0">
                <a:latin typeface="Times New Roman" pitchFamily="18" charset="0"/>
                <a:cs typeface="Times New Roman" pitchFamily="18" charset="0"/>
              </a:rPr>
              <a:t>Policy 1510- Americans with Disabilities Act</a:t>
            </a:r>
          </a:p>
          <a:p>
            <a:pPr lvl="1" algn="ctr"/>
            <a:r>
              <a:rPr lang="en-US" dirty="0">
                <a:latin typeface="Times New Roman" pitchFamily="18" charset="0"/>
                <a:cs typeface="Times New Roman" pitchFamily="18" charset="0"/>
              </a:rPr>
              <a:t>Policy 1550- Equal Employment/ Discrimination Practices</a:t>
            </a:r>
          </a:p>
          <a:p>
            <a:pPr lvl="1" algn="ctr"/>
            <a:r>
              <a:rPr lang="en-US" dirty="0">
                <a:latin typeface="Times New Roman" pitchFamily="18" charset="0"/>
                <a:cs typeface="Times New Roman" pitchFamily="18" charset="0"/>
              </a:rPr>
              <a:t>Policy 2416- Programs for Pregnant Pupils</a:t>
            </a:r>
          </a:p>
          <a:p>
            <a:pPr lvl="1" algn="ctr"/>
            <a:r>
              <a:rPr lang="en-US" dirty="0">
                <a:latin typeface="Times New Roman" pitchFamily="18" charset="0"/>
                <a:cs typeface="Times New Roman" pitchFamily="18" charset="0"/>
              </a:rPr>
              <a:t>Policy 2250- School and Classroom Practices</a:t>
            </a:r>
          </a:p>
          <a:p>
            <a:pPr lvl="1" algn="ctr"/>
            <a:r>
              <a:rPr lang="en-US" dirty="0">
                <a:latin typeface="Times New Roman" pitchFamily="18" charset="0"/>
                <a:cs typeface="Times New Roman" pitchFamily="18" charset="0"/>
              </a:rPr>
              <a:t>Policy 2270- Religion in Schools</a:t>
            </a:r>
          </a:p>
          <a:p>
            <a:pPr lvl="1" algn="ctr"/>
            <a:r>
              <a:rPr lang="en-US" dirty="0">
                <a:latin typeface="Times New Roman" pitchFamily="18" charset="0"/>
                <a:cs typeface="Times New Roman" pitchFamily="18" charset="0"/>
              </a:rPr>
              <a:t>Policy 3362/4352- Sexual Harassment</a:t>
            </a:r>
          </a:p>
          <a:p>
            <a:pPr lvl="1" algn="ctr"/>
            <a:r>
              <a:rPr lang="en-US" dirty="0">
                <a:latin typeface="Times New Roman" pitchFamily="18" charset="0"/>
                <a:cs typeface="Times New Roman" pitchFamily="18" charset="0"/>
              </a:rPr>
              <a:t>Policy 5750- Equal Education Opportunity</a:t>
            </a:r>
          </a:p>
          <a:p>
            <a:pPr lvl="1" algn="ctr"/>
            <a:r>
              <a:rPr lang="en-US" dirty="0">
                <a:latin typeface="Times New Roman" pitchFamily="18" charset="0"/>
                <a:cs typeface="Times New Roman" pitchFamily="18" charset="0"/>
              </a:rPr>
              <a:t>Policy 5756- Transgender Students</a:t>
            </a:r>
          </a:p>
          <a:p>
            <a:pPr lvl="1" algn="ctr"/>
            <a:r>
              <a:rPr lang="en-US" dirty="0">
                <a:latin typeface="Times New Roman" pitchFamily="18" charset="0"/>
                <a:cs typeface="Times New Roman" pitchFamily="18" charset="0"/>
              </a:rPr>
              <a:t>Policy 8810- Religious Holidays</a:t>
            </a:r>
          </a:p>
          <a:p>
            <a:pPr lvl="1">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Policy 1140- </a:t>
            </a:r>
            <a:br>
              <a:rPr lang="en-US" dirty="0"/>
            </a:br>
            <a:r>
              <a:rPr lang="en-US" dirty="0"/>
              <a:t>Affirmative action Program</a:t>
            </a:r>
          </a:p>
        </p:txBody>
      </p:sp>
      <p:sp>
        <p:nvSpPr>
          <p:cNvPr id="3" name="Content Placeholder 2"/>
          <p:cNvSpPr>
            <a:spLocks noGrp="1"/>
          </p:cNvSpPr>
          <p:nvPr>
            <p:ph idx="1"/>
          </p:nvPr>
        </p:nvSpPr>
        <p:spPr>
          <a:xfrm>
            <a:off x="457200" y="1609416"/>
            <a:ext cx="7543800" cy="5248584"/>
          </a:xfrm>
        </p:spPr>
        <p:txBody>
          <a:bodyPr>
            <a:noAutofit/>
          </a:bodyPr>
          <a:lstStyle/>
          <a:p>
            <a:r>
              <a:rPr lang="en-US" sz="2200" dirty="0">
                <a:latin typeface="Times New Roman" pitchFamily="18" charset="0"/>
                <a:cs typeface="Times New Roman" pitchFamily="18" charset="0"/>
              </a:rPr>
              <a:t>The Board’s affirmative action program shall recognize and value the diversity of persons and groups within society and promote the acceptance of persons of diverse backgrounds regardless of:</a:t>
            </a:r>
          </a:p>
          <a:p>
            <a:pPr lvl="1"/>
            <a:r>
              <a:rPr lang="en-US" sz="1900" dirty="0">
                <a:latin typeface="Times New Roman" pitchFamily="18" charset="0"/>
                <a:cs typeface="Times New Roman" pitchFamily="18" charset="0"/>
              </a:rPr>
              <a:t> </a:t>
            </a:r>
            <a:r>
              <a:rPr lang="en-US" sz="1900" b="1" dirty="0">
                <a:solidFill>
                  <a:schemeClr val="tx1"/>
                </a:solidFill>
                <a:latin typeface="Times New Roman" pitchFamily="18" charset="0"/>
                <a:cs typeface="Times New Roman" pitchFamily="18" charset="0"/>
              </a:rPr>
              <a:t>race, creed, color, national origin, ancestry, age, marital status, affectional or sexual orientation, gender, gender identity or expression, religion, disability, or socioeconomic status </a:t>
            </a:r>
            <a:r>
              <a:rPr lang="en-US" sz="1900" b="1" dirty="0">
                <a:solidFill>
                  <a:schemeClr val="tx1"/>
                </a:solidFill>
                <a:latin typeface="Segoe Script" pitchFamily="34" charset="0"/>
              </a:rPr>
              <a:t>(protected class).</a:t>
            </a:r>
          </a:p>
          <a:p>
            <a:endParaRPr lang="en-US" sz="2200" dirty="0"/>
          </a:p>
          <a:p>
            <a:r>
              <a:rPr lang="en-US" sz="2200" dirty="0">
                <a:latin typeface="Times New Roman" pitchFamily="18" charset="0"/>
                <a:cs typeface="Times New Roman" pitchFamily="18" charset="0"/>
              </a:rPr>
              <a:t>The affirmative action program will also:</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	-promote equal educational opportunity</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	-foster a learning environment that is free from all forms of prejudice, discrimination, and harassment of </a:t>
            </a:r>
            <a:r>
              <a:rPr lang="en-US" sz="2200" dirty="0">
                <a:latin typeface="Segoe Script" pitchFamily="34" charset="0"/>
              </a:rPr>
              <a:t>any protected class </a:t>
            </a:r>
            <a:r>
              <a:rPr lang="en-US" sz="2200" dirty="0">
                <a:latin typeface="Times New Roman" pitchFamily="18" charset="0"/>
                <a:cs typeface="Times New Roman" pitchFamily="18" charset="0"/>
              </a:rPr>
              <a:t>in the policies, programs, and practices of the Board of Education.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939</TotalTime>
  <Words>4478</Words>
  <Application>Microsoft Office PowerPoint</Application>
  <PresentationFormat>On-screen Show (4:3)</PresentationFormat>
  <Paragraphs>322</Paragraphs>
  <Slides>42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Segoe Script</vt:lpstr>
      <vt:lpstr>Times New Roman</vt:lpstr>
      <vt:lpstr>Trebuchet MS</vt:lpstr>
      <vt:lpstr>Wingdings</vt:lpstr>
      <vt:lpstr>Wingdings 2</vt:lpstr>
      <vt:lpstr>Opulent</vt:lpstr>
      <vt:lpstr>Garfield  School district</vt:lpstr>
      <vt:lpstr>What is Affirmative Action?</vt:lpstr>
      <vt:lpstr>NJ Law Against Discrimination (LAD)</vt:lpstr>
      <vt:lpstr>This policy is in Compliance with…</vt:lpstr>
      <vt:lpstr>Affirmative Action Officer</vt:lpstr>
      <vt:lpstr>Prejudice/ Discrimination</vt:lpstr>
      <vt:lpstr>Affirmative Action  Policies</vt:lpstr>
      <vt:lpstr>Garfield Public schools Affirmative Action Policies</vt:lpstr>
      <vt:lpstr>Policy 1140-  Affirmative action Program</vt:lpstr>
      <vt:lpstr>-Faculty/ Staff-</vt:lpstr>
      <vt:lpstr>Policy 1510- Americans With Disabilities Act</vt:lpstr>
      <vt:lpstr>Policy 1510- Americans With Disabilities Act</vt:lpstr>
      <vt:lpstr>Policy 1510- Americans With Disabilities Act</vt:lpstr>
      <vt:lpstr>Policy 1510- Americans With Disabilities Act</vt:lpstr>
      <vt:lpstr>Policy 1510- Americans With Disabilities Act</vt:lpstr>
      <vt:lpstr>Policy 1550- Equal Employment/ Discrimination Practices</vt:lpstr>
      <vt:lpstr>Policy 3362/4352- Sexual Harassment</vt:lpstr>
      <vt:lpstr>What can constitute  sexual harassment?</vt:lpstr>
      <vt:lpstr>Policy 2270 Religion in Schools</vt:lpstr>
      <vt:lpstr>Additionally…</vt:lpstr>
      <vt:lpstr>Gender Discrimination/Harassment</vt:lpstr>
      <vt:lpstr>Race Discrimination/Harassment</vt:lpstr>
      <vt:lpstr>Labor Unions Discrimination/Harassment</vt:lpstr>
      <vt:lpstr>-Students-</vt:lpstr>
      <vt:lpstr>Policy 5750-  Equal Education Opportunity</vt:lpstr>
      <vt:lpstr>Policy 2250- School &amp; Classroom Practices</vt:lpstr>
      <vt:lpstr>Policy 2250- School &amp; Classroom Practices</vt:lpstr>
      <vt:lpstr>Policy 2250- School &amp; Classroom Practices</vt:lpstr>
      <vt:lpstr>Policy 2250- School &amp; Classroom Practices</vt:lpstr>
      <vt:lpstr>Policy 2416- Programs for Pregnant Pupils</vt:lpstr>
      <vt:lpstr>Policy 5756- Transgender Students</vt:lpstr>
      <vt:lpstr>Policy 5756- Transgender Students</vt:lpstr>
      <vt:lpstr>Policy 5756- Transgender Students</vt:lpstr>
      <vt:lpstr>Policy 5756- Transgender Students</vt:lpstr>
      <vt:lpstr>Policy 5756- Transgender Students</vt:lpstr>
      <vt:lpstr>Policy 5756- Transgender Students</vt:lpstr>
      <vt:lpstr>Policy 5756- Transgender Students</vt:lpstr>
      <vt:lpstr>Policy 8810- Religious Holidays</vt:lpstr>
      <vt:lpstr>Affirmative Action Grievance Procedure</vt:lpstr>
      <vt:lpstr>PowerPoint Presentation</vt:lpstr>
      <vt:lpstr>PowerPoint Presentation</vt:lpstr>
      <vt:lpstr>PowerPoint Presentation</vt:lpstr>
    </vt:vector>
  </TitlesOfParts>
  <Company>GBOE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Garfield  Public Schools</dc:title>
  <dc:creator>student</dc:creator>
  <cp:lastModifiedBy>Giovanni Luciano</cp:lastModifiedBy>
  <cp:revision>50</cp:revision>
  <dcterms:created xsi:type="dcterms:W3CDTF">2019-07-18T12:09:57Z</dcterms:created>
  <dcterms:modified xsi:type="dcterms:W3CDTF">2022-08-25T12:20:39Z</dcterms:modified>
</cp:coreProperties>
</file>